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Smitheman" userId="S::dsmitheman@redgateprimary-ac.org.uk::5a32d3a1-dcff-46d5-b5db-07c447f1f47f" providerId="AD" clId="Web-{1B1B9145-02E8-FB5F-5FAD-C35A2343BC92}"/>
    <pc:docChg chg="modSld">
      <pc:chgData name="Derek Smitheman" userId="S::dsmitheman@redgateprimary-ac.org.uk::5a32d3a1-dcff-46d5-b5db-07c447f1f47f" providerId="AD" clId="Web-{1B1B9145-02E8-FB5F-5FAD-C35A2343BC92}" dt="2018-09-04T06:25:48.343" v="24" actId="20577"/>
      <pc:docMkLst>
        <pc:docMk/>
      </pc:docMkLst>
      <pc:sldChg chg="modSp">
        <pc:chgData name="Derek Smitheman" userId="S::dsmitheman@redgateprimary-ac.org.uk::5a32d3a1-dcff-46d5-b5db-07c447f1f47f" providerId="AD" clId="Web-{1B1B9145-02E8-FB5F-5FAD-C35A2343BC92}" dt="2018-09-04T06:25:27.609" v="6" actId="20577"/>
        <pc:sldMkLst>
          <pc:docMk/>
          <pc:sldMk cId="3023691495" sldId="259"/>
        </pc:sldMkLst>
        <pc:spChg chg="mod">
          <ac:chgData name="Derek Smitheman" userId="S::dsmitheman@redgateprimary-ac.org.uk::5a32d3a1-dcff-46d5-b5db-07c447f1f47f" providerId="AD" clId="Web-{1B1B9145-02E8-FB5F-5FAD-C35A2343BC92}" dt="2018-09-04T06:25:27.609" v="6" actId="20577"/>
          <ac:spMkLst>
            <pc:docMk/>
            <pc:sldMk cId="3023691495" sldId="259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1B1B9145-02E8-FB5F-5FAD-C35A2343BC92}" dt="2018-09-04T06:25:34.562" v="17" actId="20577"/>
        <pc:sldMkLst>
          <pc:docMk/>
          <pc:sldMk cId="913692858" sldId="261"/>
        </pc:sldMkLst>
        <pc:spChg chg="mod">
          <ac:chgData name="Derek Smitheman" userId="S::dsmitheman@redgateprimary-ac.org.uk::5a32d3a1-dcff-46d5-b5db-07c447f1f47f" providerId="AD" clId="Web-{1B1B9145-02E8-FB5F-5FAD-C35A2343BC92}" dt="2018-09-04T06:25:34.562" v="17" actId="20577"/>
          <ac:spMkLst>
            <pc:docMk/>
            <pc:sldMk cId="913692858" sldId="261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1B1B9145-02E8-FB5F-5FAD-C35A2343BC92}" dt="2018-09-04T06:25:43.421" v="22" actId="20577"/>
        <pc:sldMkLst>
          <pc:docMk/>
          <pc:sldMk cId="2043422050" sldId="262"/>
        </pc:sldMkLst>
        <pc:spChg chg="mod">
          <ac:chgData name="Derek Smitheman" userId="S::dsmitheman@redgateprimary-ac.org.uk::5a32d3a1-dcff-46d5-b5db-07c447f1f47f" providerId="AD" clId="Web-{1B1B9145-02E8-FB5F-5FAD-C35A2343BC92}" dt="2018-09-04T06:25:43.421" v="22" actId="20577"/>
          <ac:spMkLst>
            <pc:docMk/>
            <pc:sldMk cId="2043422050" sldId="262"/>
            <ac:spMk id="11" creationId="{00000000-0000-0000-0000-000000000000}"/>
          </ac:spMkLst>
        </pc:spChg>
      </pc:sldChg>
    </pc:docChg>
  </pc:docChgLst>
  <pc:docChgLst>
    <pc:chgData name="Derek Smitheman" userId="S::dsmitheman@redgateprimary-ac.org.uk::5a32d3a1-dcff-46d5-b5db-07c447f1f47f" providerId="AD" clId="Web-{64E7C443-DAAE-D109-E66B-55ECFE3CD74A}"/>
    <pc:docChg chg="modSld">
      <pc:chgData name="Derek Smitheman" userId="S::dsmitheman@redgateprimary-ac.org.uk::5a32d3a1-dcff-46d5-b5db-07c447f1f47f" providerId="AD" clId="Web-{64E7C443-DAAE-D109-E66B-55ECFE3CD74A}" dt="2018-09-04T06:34:17.523" v="40" actId="20577"/>
      <pc:docMkLst>
        <pc:docMk/>
      </pc:docMkLst>
      <pc:sldChg chg="modSp">
        <pc:chgData name="Derek Smitheman" userId="S::dsmitheman@redgateprimary-ac.org.uk::5a32d3a1-dcff-46d5-b5db-07c447f1f47f" providerId="AD" clId="Web-{64E7C443-DAAE-D109-E66B-55ECFE3CD74A}" dt="2018-09-04T06:33:59.664" v="16" actId="20577"/>
        <pc:sldMkLst>
          <pc:docMk/>
          <pc:sldMk cId="3023691495" sldId="259"/>
        </pc:sldMkLst>
        <pc:spChg chg="mod">
          <ac:chgData name="Derek Smitheman" userId="S::dsmitheman@redgateprimary-ac.org.uk::5a32d3a1-dcff-46d5-b5db-07c447f1f47f" providerId="AD" clId="Web-{64E7C443-DAAE-D109-E66B-55ECFE3CD74A}" dt="2018-09-04T06:33:59.664" v="16" actId="20577"/>
          <ac:spMkLst>
            <pc:docMk/>
            <pc:sldMk cId="3023691495" sldId="259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64E7C443-DAAE-D109-E66B-55ECFE3CD74A}" dt="2018-09-04T06:34:07.148" v="27" actId="20577"/>
        <pc:sldMkLst>
          <pc:docMk/>
          <pc:sldMk cId="913692858" sldId="261"/>
        </pc:sldMkLst>
        <pc:spChg chg="mod">
          <ac:chgData name="Derek Smitheman" userId="S::dsmitheman@redgateprimary-ac.org.uk::5a32d3a1-dcff-46d5-b5db-07c447f1f47f" providerId="AD" clId="Web-{64E7C443-DAAE-D109-E66B-55ECFE3CD74A}" dt="2018-09-04T06:34:07.148" v="27" actId="20577"/>
          <ac:spMkLst>
            <pc:docMk/>
            <pc:sldMk cId="913692858" sldId="261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64E7C443-DAAE-D109-E66B-55ECFE3CD74A}" dt="2018-09-04T06:34:17.226" v="38" actId="20577"/>
        <pc:sldMkLst>
          <pc:docMk/>
          <pc:sldMk cId="2043422050" sldId="262"/>
        </pc:sldMkLst>
        <pc:spChg chg="mod">
          <ac:chgData name="Derek Smitheman" userId="S::dsmitheman@redgateprimary-ac.org.uk::5a32d3a1-dcff-46d5-b5db-07c447f1f47f" providerId="AD" clId="Web-{64E7C443-DAAE-D109-E66B-55ECFE3CD74A}" dt="2018-09-04T06:34:17.226" v="38" actId="20577"/>
          <ac:spMkLst>
            <pc:docMk/>
            <pc:sldMk cId="2043422050" sldId="262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5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7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8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3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6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6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8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9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3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5E14-3970-4ABD-8B50-F0C8F82C6AC6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7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1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8" y="209006"/>
            <a:ext cx="102151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Year 3  - </a:t>
            </a:r>
            <a:r>
              <a:rPr lang="en-GB" sz="2400" b="1" u="sng" dirty="0" smtClean="0"/>
              <a:t>Summer </a:t>
            </a:r>
            <a:r>
              <a:rPr lang="en-GB" sz="2400" b="1" u="sng" dirty="0"/>
              <a:t>2 </a:t>
            </a:r>
          </a:p>
          <a:p>
            <a:pPr algn="ctr"/>
            <a:endParaRPr lang="en-GB" sz="2400" dirty="0"/>
          </a:p>
          <a:p>
            <a:pPr algn="ctr"/>
            <a:r>
              <a:rPr lang="en-GB" sz="2000" dirty="0" smtClean="0"/>
              <a:t>Autumn </a:t>
            </a:r>
            <a:r>
              <a:rPr lang="en-GB" sz="2000" dirty="0"/>
              <a:t>1 (revision of arithmetic skills from year 2)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Addition &amp; subtraction / fractions/ multiplication &amp; division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Autumn 2 </a:t>
            </a:r>
            <a:r>
              <a:rPr lang="en-GB" sz="2000" dirty="0"/>
              <a:t>(revision of arithmetic skills up to and including autumn 1, year 3)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Numbers up to 1000 / addition &amp; subtraction / fractions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Spring 1  (revision of arithmetic skills up to and including autumn 2, year 3)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Numbers up to 1000 / addition &amp; subtraction / multiplication &amp; division 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Spring 2 ( revision of arithmetic skills up to and including spring 1, year 3)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Addition &amp; subtraction / multiplication &amp; division / mixed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Summer 1 (revision of arithmetic skills up to and including spring 1, year 3)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Fractions / </a:t>
            </a:r>
            <a:r>
              <a:rPr lang="en-GB" sz="2000" dirty="0" smtClean="0">
                <a:solidFill>
                  <a:srgbClr val="FF0000"/>
                </a:solidFill>
              </a:rPr>
              <a:t>multiplication </a:t>
            </a:r>
            <a:r>
              <a:rPr lang="en-GB" sz="2000" dirty="0">
                <a:solidFill>
                  <a:srgbClr val="FF0000"/>
                </a:solidFill>
              </a:rPr>
              <a:t>&amp; </a:t>
            </a:r>
            <a:r>
              <a:rPr lang="en-GB" sz="2000" dirty="0" smtClean="0">
                <a:solidFill>
                  <a:srgbClr val="FF0000"/>
                </a:solidFill>
              </a:rPr>
              <a:t>division</a:t>
            </a:r>
            <a:r>
              <a:rPr lang="en-GB" sz="2000" dirty="0">
                <a:solidFill>
                  <a:srgbClr val="FF0000"/>
                </a:solidFill>
              </a:rPr>
              <a:t>/ </a:t>
            </a:r>
            <a:r>
              <a:rPr lang="en-GB" sz="2000" dirty="0" smtClean="0">
                <a:solidFill>
                  <a:srgbClr val="FF0000"/>
                </a:solidFill>
              </a:rPr>
              <a:t>mixed  </a:t>
            </a:r>
            <a:endParaRPr lang="en-GB" sz="2000" dirty="0">
              <a:solidFill>
                <a:srgbClr val="FF0000"/>
              </a:solidFill>
            </a:endParaRPr>
          </a:p>
          <a:p>
            <a:pPr algn="ctr"/>
            <a:endParaRPr lang="en-GB" sz="2000" dirty="0"/>
          </a:p>
          <a:p>
            <a:pPr algn="ctr"/>
            <a:r>
              <a:rPr lang="en-GB" sz="2400" b="1" dirty="0"/>
              <a:t>Summer 2 (mixed arithmetic from year 3)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Multiplication &amp; Division/ mixed / mixed</a:t>
            </a:r>
            <a:endParaRPr lang="en-GB" sz="2400" b="1" dirty="0">
              <a:solidFill>
                <a:srgbClr val="FF0000"/>
              </a:solidFill>
            </a:endParaRP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43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196" y="5289453"/>
            <a:ext cx="3508900" cy="1568548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307830"/>
            <a:ext cx="1279" cy="3981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4903" y="107501"/>
            <a:ext cx="36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2</a:t>
            </a:r>
          </a:p>
          <a:p>
            <a:pPr algn="ctr"/>
            <a:r>
              <a:rPr lang="en-GB" b="1" i="1" u="sng" dirty="0"/>
              <a:t>Session 2 – Mixed questions </a:t>
            </a:r>
          </a:p>
          <a:p>
            <a:pPr algn="ctr"/>
            <a:endParaRPr lang="en-GB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7649069"/>
                  </p:ext>
                </p:extLst>
              </p:nvPr>
            </p:nvGraphicFramePr>
            <p:xfrm>
              <a:off x="185649" y="1782388"/>
              <a:ext cx="5378336" cy="26852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796 + 100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710 – 1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987 – 10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473</a:t>
                          </a:r>
                          <a:r>
                            <a:rPr lang="en-GB" sz="28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24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7649069"/>
                  </p:ext>
                </p:extLst>
              </p:nvPr>
            </p:nvGraphicFramePr>
            <p:xfrm>
              <a:off x="185649" y="1782388"/>
              <a:ext cx="5378336" cy="26852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796 + 100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710 – 1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987 – 10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473</a:t>
                          </a:r>
                          <a:r>
                            <a:rPr lang="en-GB" sz="28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24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12648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867" t="-352475" r="-246" b="-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9263255"/>
                  </p:ext>
                </p:extLst>
              </p:nvPr>
            </p:nvGraphicFramePr>
            <p:xfrm>
              <a:off x="6145877" y="1782387"/>
              <a:ext cx="5378336" cy="27844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346 +         = 450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20=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828 – 377 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Tx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9263255"/>
                  </p:ext>
                </p:extLst>
              </p:nvPr>
            </p:nvGraphicFramePr>
            <p:xfrm>
              <a:off x="6145877" y="1782387"/>
              <a:ext cx="5378336" cy="27844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346 +         = 450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867" t="-184158" r="-246" b="-197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828 – 377 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1937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867" t="-364706" r="-246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7474875" y="181924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619" y="2333624"/>
            <a:ext cx="723620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2" y="4566799"/>
            <a:ext cx="3663471" cy="229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240" y="4268885"/>
            <a:ext cx="3154387" cy="26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9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3375210"/>
                  </p:ext>
                </p:extLst>
              </p:nvPr>
            </p:nvGraphicFramePr>
            <p:xfrm>
              <a:off x="13577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896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709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977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449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3375210"/>
                  </p:ext>
                </p:extLst>
              </p:nvPr>
            </p:nvGraphicFramePr>
            <p:xfrm>
              <a:off x="13577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896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709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977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449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73438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70240"/>
                  </p:ext>
                </p:extLst>
              </p:nvPr>
            </p:nvGraphicFramePr>
            <p:xfrm>
              <a:off x="6323212" y="344286"/>
              <a:ext cx="5378336" cy="2848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104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471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70240"/>
                  </p:ext>
                </p:extLst>
              </p:nvPr>
            </p:nvGraphicFramePr>
            <p:xfrm>
              <a:off x="6323212" y="344286"/>
              <a:ext cx="5378336" cy="2848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104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471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6161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72656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/>
          <p:cNvCxnSpPr/>
          <p:nvPr/>
        </p:nvCxnSpPr>
        <p:spPr>
          <a:xfrm>
            <a:off x="5738340" y="344286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02" y="3461751"/>
            <a:ext cx="4807087" cy="2080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043" y="3461751"/>
            <a:ext cx="3541776" cy="30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1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95290"/>
              </p:ext>
            </p:extLst>
          </p:nvPr>
        </p:nvGraphicFramePr>
        <p:xfrm>
          <a:off x="185649" y="1782388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472 + 100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 – 100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 + 90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 – 30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 + 600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598430"/>
                  </p:ext>
                </p:extLst>
              </p:nvPr>
            </p:nvGraphicFramePr>
            <p:xfrm>
              <a:off x="6145877" y="1782388"/>
              <a:ext cx="5378336" cy="28856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assoon Infant Rg"/>
                            </a:rPr>
                            <a:t>183</a:t>
                          </a:r>
                          <a:r>
                            <a:rPr lang="en-GB" sz="28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assoon Infant Rg"/>
                            </a:rPr>
                            <a:t> + 638 = </a:t>
                          </a:r>
                          <a:endParaRPr lang="en-GB" sz="28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assoon Infant Rg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701 – 456 = </a:t>
                          </a:r>
                          <a:endParaRPr lang="en-GB" sz="2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598430"/>
                  </p:ext>
                </p:extLst>
              </p:nvPr>
            </p:nvGraphicFramePr>
            <p:xfrm>
              <a:off x="6145877" y="1782388"/>
              <a:ext cx="5378336" cy="28856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1937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8824" r="-246" b="-3784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assoon Infant Rg"/>
                            </a:rPr>
                            <a:t>183</a:t>
                          </a:r>
                          <a:r>
                            <a:rPr lang="en-GB" sz="28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assoon Infant Rg"/>
                            </a:rPr>
                            <a:t> + 638 = </a:t>
                          </a:r>
                          <a:endParaRPr lang="en-GB" sz="28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assoon Infant Rg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701 – 456 = </a:t>
                          </a:r>
                          <a:endParaRPr lang="en-GB" sz="2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1937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275490" r="-246" b="-1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383000" r="-246" b="-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2</a:t>
            </a:r>
          </a:p>
          <a:p>
            <a:pPr algn="ctr"/>
            <a:r>
              <a:rPr lang="en-GB" b="1" i="1" u="sng" dirty="0"/>
              <a:t>Session 3 – Mixed questions </a:t>
            </a:r>
          </a:p>
        </p:txBody>
      </p:sp>
    </p:spTree>
    <p:extLst>
      <p:ext uri="{BB962C8B-B14F-4D97-AF65-F5344CB8AC3E}">
        <p14:creationId xmlns:p14="http://schemas.microsoft.com/office/powerpoint/2010/main" val="143294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07863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572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528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298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817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588793"/>
                  </p:ext>
                </p:extLst>
              </p:nvPr>
            </p:nvGraphicFramePr>
            <p:xfrm>
              <a:off x="6323212" y="344286"/>
              <a:ext cx="5378336" cy="33720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821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245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588793"/>
                  </p:ext>
                </p:extLst>
              </p:nvPr>
            </p:nvGraphicFramePr>
            <p:xfrm>
              <a:off x="6323212" y="344286"/>
              <a:ext cx="5378336" cy="33720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031" r="-246" b="-3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821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245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39844" r="-246" b="-1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339844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9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2699"/>
              </p:ext>
            </p:extLst>
          </p:nvPr>
        </p:nvGraphicFramePr>
        <p:xfrm>
          <a:off x="185649" y="1782388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n-GB" sz="2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= </a:t>
                      </a:r>
                      <a:endParaRPr lang="en-GB" sz="2800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x 2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n-GB" sz="2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= 7 </a:t>
                      </a:r>
                      <a:endParaRPr lang="en-GB" sz="2800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x 2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n-GB" sz="2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= </a:t>
                      </a:r>
                      <a:endParaRPr lang="en-GB" sz="2800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98253"/>
              </p:ext>
            </p:extLst>
          </p:nvPr>
        </p:nvGraphicFramePr>
        <p:xfrm>
          <a:off x="6145877" y="1569183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x 4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x 8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10 = 6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4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2 = 25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3</a:t>
            </a:r>
          </a:p>
          <a:p>
            <a:pPr algn="ctr"/>
            <a:r>
              <a:rPr lang="en-GB" b="1" i="1" u="sng" dirty="0"/>
              <a:t>Session 1 – Multiplication &amp; Division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9298" y="289490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610265" y="2681703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657478" y="3733681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79" y="4600870"/>
            <a:ext cx="4357197" cy="1602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25" y="4592835"/>
            <a:ext cx="3929502" cy="17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5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36807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83338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680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12" y="3433249"/>
            <a:ext cx="4189054" cy="984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35" y="3094891"/>
            <a:ext cx="4084907" cy="12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7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307830"/>
            <a:ext cx="0" cy="5550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4903" y="107501"/>
            <a:ext cx="36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3</a:t>
            </a:r>
          </a:p>
          <a:p>
            <a:pPr algn="ctr"/>
            <a:r>
              <a:rPr lang="en-GB" b="1" i="1" u="sng" dirty="0"/>
              <a:t>Session 2 – Mixed questions </a:t>
            </a:r>
          </a:p>
          <a:p>
            <a:pPr algn="ctr"/>
            <a:endParaRPr lang="en-GB" b="1" i="1" u="sng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78363"/>
              </p:ext>
            </p:extLst>
          </p:nvPr>
        </p:nvGraphicFramePr>
        <p:xfrm>
          <a:off x="185649" y="1782388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722 – 500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 + 429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719 + 100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 – 100</a:t>
                      </a:r>
                      <a:r>
                        <a:rPr lang="en-GB" sz="2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+ 50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974778"/>
                  </p:ext>
                </p:extLst>
              </p:nvPr>
            </p:nvGraphicFramePr>
            <p:xfrm>
              <a:off x="5940830" y="1782388"/>
              <a:ext cx="5378336" cy="28798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40836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 +         = 72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-  35 = 61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25=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30=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974778"/>
                  </p:ext>
                </p:extLst>
              </p:nvPr>
            </p:nvGraphicFramePr>
            <p:xfrm>
              <a:off x="5940830" y="1782388"/>
              <a:ext cx="5378336" cy="28798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 +         = 72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-  35 = 61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12648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184158" r="-246" b="-2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1817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284158" r="-246" b="-1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1271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384158" r="-246" b="-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7126478" y="1819249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493022" y="235484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11" y="4499798"/>
            <a:ext cx="3707879" cy="1957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82" y="4699102"/>
            <a:ext cx="3687772" cy="17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950595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222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827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819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482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123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235558"/>
                  </p:ext>
                </p:extLst>
              </p:nvPr>
            </p:nvGraphicFramePr>
            <p:xfrm>
              <a:off x="6323212" y="344286"/>
              <a:ext cx="5378336" cy="27355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235558"/>
                  </p:ext>
                </p:extLst>
              </p:nvPr>
            </p:nvGraphicFramePr>
            <p:xfrm>
              <a:off x="6323212" y="344286"/>
              <a:ext cx="5378336" cy="27355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43119" r="-246" b="-103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02" y="3079866"/>
            <a:ext cx="3957192" cy="2659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889" y="3311284"/>
            <a:ext cx="265747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433" y="4927722"/>
            <a:ext cx="1808978" cy="3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307830"/>
            <a:ext cx="0" cy="5550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07144"/>
              </p:ext>
            </p:extLst>
          </p:nvPr>
        </p:nvGraphicFramePr>
        <p:xfrm>
          <a:off x="185649" y="1782388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715 – 30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assoon Infant Rg"/>
                        </a:rPr>
                        <a:t>659</a:t>
                      </a:r>
                      <a:r>
                        <a:rPr lang="en-GB" sz="2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assoon Infant Rg"/>
                        </a:rPr>
                        <a:t> + 300 = 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Sassoon Infant Rg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 – 200 = 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– 10 = 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 + 100 = 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2972534"/>
                  </p:ext>
                </p:extLst>
              </p:nvPr>
            </p:nvGraphicFramePr>
            <p:xfrm>
              <a:off x="6145877" y="1782388"/>
              <a:ext cx="5378336" cy="26853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725 – 100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896 + 10 =</a:t>
                          </a:r>
                          <a:r>
                            <a:rPr lang="en-GB" sz="28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 +         = 150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305 + 95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36=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2972534"/>
                  </p:ext>
                </p:extLst>
              </p:nvPr>
            </p:nvGraphicFramePr>
            <p:xfrm>
              <a:off x="6145877" y="1782388"/>
              <a:ext cx="5378336" cy="26853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725 – 100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896 + 10 =</a:t>
                          </a:r>
                          <a:r>
                            <a:rPr lang="en-GB" sz="28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 +         = 150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305 + 95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1271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352475" r="-246" b="-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3</a:t>
            </a:r>
          </a:p>
          <a:p>
            <a:pPr algn="ctr"/>
            <a:r>
              <a:rPr lang="en-GB" b="1" i="1" u="sng" dirty="0"/>
              <a:t>Session 3 – Mixed questions </a:t>
            </a:r>
          </a:p>
          <a:p>
            <a:pPr algn="ctr"/>
            <a:endParaRPr lang="en-GB" b="1" i="1" u="sng" dirty="0"/>
          </a:p>
        </p:txBody>
      </p:sp>
      <p:sp>
        <p:nvSpPr>
          <p:cNvPr id="12" name="Rectangle 11"/>
          <p:cNvSpPr/>
          <p:nvPr/>
        </p:nvSpPr>
        <p:spPr>
          <a:xfrm>
            <a:off x="7308664" y="289490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41" y="4302847"/>
            <a:ext cx="3319548" cy="2646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646" y="4302847"/>
            <a:ext cx="2994440" cy="26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5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64974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685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859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526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27450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625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906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120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400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24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2" y="3263778"/>
            <a:ext cx="3528575" cy="3263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49" y="3416398"/>
            <a:ext cx="5609509" cy="6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85701"/>
              </p:ext>
            </p:extLst>
          </p:nvPr>
        </p:nvGraphicFramePr>
        <p:xfrm>
          <a:off x="213335" y="1075807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3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x 5 = 55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÷ 4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x 2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x 6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8082" y="596372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7033" y="592963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95016"/>
              </p:ext>
            </p:extLst>
          </p:nvPr>
        </p:nvGraphicFramePr>
        <p:xfrm>
          <a:off x="6123924" y="1142311"/>
          <a:ext cx="5378336" cy="2677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545811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8 =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504561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x 2 =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547815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        = 3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478204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x 8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547815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÷ 2 = 15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– </a:t>
            </a:r>
            <a:r>
              <a:rPr lang="en-GB" b="1" i="1" u="sng" dirty="0" smtClean="0"/>
              <a:t>Yellow</a:t>
            </a:r>
            <a:r>
              <a:rPr lang="en-GB" b="1" i="1" u="sng" dirty="0"/>
              <a:t> </a:t>
            </a:r>
          </a:p>
          <a:p>
            <a:pPr algn="ctr"/>
            <a:r>
              <a:rPr lang="en-GB" b="1" i="1" u="sng" dirty="0"/>
              <a:t>Week 1</a:t>
            </a:r>
          </a:p>
          <a:p>
            <a:pPr algn="ctr"/>
            <a:r>
              <a:rPr lang="en-GB" b="1" i="1" u="sng" dirty="0"/>
              <a:t>Session 1 – </a:t>
            </a:r>
            <a:r>
              <a:rPr lang="en-GB" b="1" i="1" u="sng" dirty="0" smtClean="0"/>
              <a:t>Multiplication &amp; Division</a:t>
            </a:r>
            <a:endParaRPr lang="en-GB" b="1" i="1" u="sng" dirty="0"/>
          </a:p>
        </p:txBody>
      </p:sp>
      <p:sp>
        <p:nvSpPr>
          <p:cNvPr id="2" name="Rectangle 1"/>
          <p:cNvSpPr/>
          <p:nvPr/>
        </p:nvSpPr>
        <p:spPr>
          <a:xfrm>
            <a:off x="745588" y="167405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308664" y="2298312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26170" y="334726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30" y="4106942"/>
            <a:ext cx="4374516" cy="1144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3" y="5424904"/>
            <a:ext cx="4290783" cy="79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469" y="3947874"/>
            <a:ext cx="4612198" cy="19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27835"/>
              </p:ext>
            </p:extLst>
          </p:nvPr>
        </p:nvGraphicFramePr>
        <p:xfrm>
          <a:off x="177337" y="12294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n-GB" sz="2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= </a:t>
                      </a:r>
                      <a:endParaRPr lang="en-GB" sz="2800" dirty="0" smtClean="0"/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x 3 = 24</a:t>
                      </a:r>
                      <a:endParaRPr lang="en-GB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        = 4</a:t>
                      </a:r>
                      <a:endParaRPr lang="en-GB" sz="2800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9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5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793595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8170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24596"/>
              </p:ext>
            </p:extLst>
          </p:nvPr>
        </p:nvGraphicFramePr>
        <p:xfrm>
          <a:off x="6152259" y="1255333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 x 8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x         = 48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        = 6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= 9 x</a:t>
                      </a:r>
                      <a:r>
                        <a:rPr lang="en-GB" sz="2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x 2 =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4</a:t>
            </a:r>
          </a:p>
          <a:p>
            <a:pPr algn="ctr"/>
            <a:r>
              <a:rPr lang="en-GB" b="1" i="1" u="sng" dirty="0"/>
              <a:t>Session 1 – Multiplication &amp; Division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564" y="1797147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390764" y="2342006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126478" y="180039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308664" y="233848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871906" y="287657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724679" y="3846133"/>
            <a:ext cx="3636306" cy="3011867"/>
            <a:chOff x="724679" y="3846133"/>
            <a:chExt cx="2847975" cy="21861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679" y="3846133"/>
              <a:ext cx="2847975" cy="13049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679" y="5327406"/>
              <a:ext cx="2828925" cy="7048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405" y="4070635"/>
            <a:ext cx="4367066" cy="15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44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37163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27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21730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552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9" y="3099728"/>
            <a:ext cx="3683976" cy="3360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147" y="3360695"/>
            <a:ext cx="3857514" cy="19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307830"/>
            <a:ext cx="0" cy="5550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4903" y="107501"/>
            <a:ext cx="36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4</a:t>
            </a:r>
          </a:p>
          <a:p>
            <a:pPr algn="ctr"/>
            <a:r>
              <a:rPr lang="en-GB" b="1" i="1" u="sng" dirty="0"/>
              <a:t>Session 2 – Mixed questions </a:t>
            </a:r>
          </a:p>
          <a:p>
            <a:pPr algn="ctr"/>
            <a:endParaRPr lang="en-GB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5270264"/>
                  </p:ext>
                </p:extLst>
              </p:nvPr>
            </p:nvGraphicFramePr>
            <p:xfrm>
              <a:off x="185649" y="1782388"/>
              <a:ext cx="5378336" cy="2779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 + 25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 – 20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746 + 10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35=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5270264"/>
                  </p:ext>
                </p:extLst>
              </p:nvPr>
            </p:nvGraphicFramePr>
            <p:xfrm>
              <a:off x="185649" y="1782388"/>
              <a:ext cx="5378336" cy="2779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 + 25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 – 20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746 + 10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1271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272000" r="-246" b="-1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12648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368317" r="-246" b="-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4553768"/>
                  </p:ext>
                </p:extLst>
              </p:nvPr>
            </p:nvGraphicFramePr>
            <p:xfrm>
              <a:off x="5940830" y="1782387"/>
              <a:ext cx="5378336" cy="26852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400 – 100 – 100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+ 48 = 500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652 + 176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396 – 198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4553768"/>
                  </p:ext>
                </p:extLst>
              </p:nvPr>
            </p:nvGraphicFramePr>
            <p:xfrm>
              <a:off x="5940830" y="1782387"/>
              <a:ext cx="5378336" cy="26852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400 – 100 – 100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+ 48 = 500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12648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867" t="-184158" r="-246" b="-197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652 + 176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396 – 198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6493022" y="235484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808" y="3893820"/>
            <a:ext cx="3537892" cy="2964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38" y="4817045"/>
            <a:ext cx="2994495" cy="15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4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18115"/>
                  </p:ext>
                </p:extLst>
              </p:nvPr>
            </p:nvGraphicFramePr>
            <p:xfrm>
              <a:off x="13577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756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18115"/>
                  </p:ext>
                </p:extLst>
              </p:nvPr>
            </p:nvGraphicFramePr>
            <p:xfrm>
              <a:off x="13577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756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07031" r="-246" b="-88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890109"/>
                  </p:ext>
                </p:extLst>
              </p:nvPr>
            </p:nvGraphicFramePr>
            <p:xfrm>
              <a:off x="6323212" y="344286"/>
              <a:ext cx="5378336" cy="27346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452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828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198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890109"/>
                  </p:ext>
                </p:extLst>
              </p:nvPr>
            </p:nvGraphicFramePr>
            <p:xfrm>
              <a:off x="6323212" y="344286"/>
              <a:ext cx="5378336" cy="27346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452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166667" r="-246" b="-184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828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198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827" y="3524103"/>
            <a:ext cx="4295614" cy="1554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7" y="3602062"/>
            <a:ext cx="3583679" cy="1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0831"/>
            <a:ext cx="0" cy="5827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7072217"/>
                  </p:ext>
                </p:extLst>
              </p:nvPr>
            </p:nvGraphicFramePr>
            <p:xfrm>
              <a:off x="185649" y="1782388"/>
              <a:ext cx="5378336" cy="27786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940 – 70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21=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 + 100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372 – 102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7072217"/>
                  </p:ext>
                </p:extLst>
              </p:nvPr>
            </p:nvGraphicFramePr>
            <p:xfrm>
              <a:off x="185649" y="1782388"/>
              <a:ext cx="5378336" cy="27786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11505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8911" r="-246" b="-380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940 – 70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1271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193069" r="-246" b="-1960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 + 100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372 – 102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43155"/>
              </p:ext>
            </p:extLst>
          </p:nvPr>
        </p:nvGraphicFramePr>
        <p:xfrm>
          <a:off x="6355946" y="1656785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 +         = 530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assoon Infant Rg"/>
                        </a:rPr>
                        <a:t>505 – 80 = 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Sassoon Infant Rg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assoon Infant Rg"/>
                        </a:rPr>
                        <a:t>87 –          = 68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Sassoon Infant Rg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481 + 91 =</a:t>
                      </a:r>
                      <a:r>
                        <a:rPr lang="en-GB" sz="2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- 100 = 725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4</a:t>
            </a:r>
          </a:p>
          <a:p>
            <a:pPr algn="ctr"/>
            <a:r>
              <a:rPr lang="en-GB" b="1" i="1" u="sng" dirty="0"/>
              <a:t>Session 3 – Mixed questions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2735" y="170618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561811" y="273120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828995" y="3776083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0013" b="60842"/>
          <a:stretch/>
        </p:blipFill>
        <p:spPr>
          <a:xfrm>
            <a:off x="2083185" y="4756963"/>
            <a:ext cx="4009612" cy="954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773" y="4561085"/>
            <a:ext cx="3055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table shows the favourite sports in Class 3S.</a:t>
            </a:r>
          </a:p>
          <a:p>
            <a:endParaRPr lang="en-GB" sz="600" dirty="0"/>
          </a:p>
          <a:p>
            <a:r>
              <a:rPr lang="en-GB" dirty="0" smtClean="0"/>
              <a:t>Each pupil had 1 vote.</a:t>
            </a:r>
          </a:p>
          <a:p>
            <a:endParaRPr lang="en-GB" sz="600" dirty="0"/>
          </a:p>
          <a:p>
            <a:r>
              <a:rPr lang="en-GB" dirty="0" smtClean="0"/>
              <a:t>How many children like sports that are played with a ball?</a:t>
            </a:r>
          </a:p>
          <a:p>
            <a:endParaRPr lang="en-GB" sz="600" dirty="0"/>
          </a:p>
          <a:p>
            <a:r>
              <a:rPr lang="en-GB" dirty="0" smtClean="0"/>
              <a:t>How many children are in 3S altogether?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755" y="4296988"/>
            <a:ext cx="26003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2444994"/>
                  </p:ext>
                </p:extLst>
              </p:nvPr>
            </p:nvGraphicFramePr>
            <p:xfrm>
              <a:off x="135772" y="344286"/>
              <a:ext cx="5378336" cy="2849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870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117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270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2444994"/>
                  </p:ext>
                </p:extLst>
              </p:nvPr>
            </p:nvGraphicFramePr>
            <p:xfrm>
              <a:off x="135772" y="344286"/>
              <a:ext cx="5378336" cy="2849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730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031" r="-246" b="-288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870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117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270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30679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425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390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825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66474" y="404328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3" y="3317631"/>
            <a:ext cx="3558028" cy="354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083" y="3613199"/>
            <a:ext cx="3131011" cy="21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78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05202"/>
              </p:ext>
            </p:extLst>
          </p:nvPr>
        </p:nvGraphicFramePr>
        <p:xfrm>
          <a:off x="177337" y="1312197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5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8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x 8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2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x         = 18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8885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8885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2847"/>
              </p:ext>
            </p:extLst>
          </p:nvPr>
        </p:nvGraphicFramePr>
        <p:xfrm>
          <a:off x="6145877" y="1342905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x 3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x 3 = 36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        = 3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x 3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4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5</a:t>
            </a:r>
          </a:p>
          <a:p>
            <a:pPr algn="ctr"/>
            <a:r>
              <a:rPr lang="en-GB" b="1" i="1" u="sng" dirty="0"/>
              <a:t>Session 1 – Multiplication &amp; Division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989" y="3421701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84816" y="530319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653309" y="190004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320211" y="243878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87" y="4290793"/>
            <a:ext cx="3937253" cy="16061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2051" t="24792" r="15998"/>
          <a:stretch/>
        </p:blipFill>
        <p:spPr>
          <a:xfrm>
            <a:off x="9706705" y="3795985"/>
            <a:ext cx="2504049" cy="30620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42354" y="4917058"/>
            <a:ext cx="4201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Liam is making a cake.</a:t>
            </a:r>
          </a:p>
          <a:p>
            <a:endParaRPr lang="en-GB" sz="600" dirty="0" smtClean="0"/>
          </a:p>
          <a:p>
            <a:r>
              <a:rPr lang="en-GB" dirty="0" smtClean="0"/>
              <a:t>He weighs a certain amount of raisins.</a:t>
            </a:r>
          </a:p>
          <a:p>
            <a:endParaRPr lang="en-GB" sz="600" dirty="0" smtClean="0"/>
          </a:p>
          <a:p>
            <a:r>
              <a:rPr lang="en-GB" dirty="0" smtClean="0"/>
              <a:t>How heavy are the raisins?</a:t>
            </a:r>
          </a:p>
          <a:p>
            <a:endParaRPr lang="en-GB" sz="600" dirty="0" smtClean="0"/>
          </a:p>
          <a:p>
            <a:r>
              <a:rPr lang="en-GB" dirty="0" smtClean="0"/>
              <a:t>If Liam makes three cakes, what weight of raisins does he need?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349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54571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25300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43" y="3182696"/>
            <a:ext cx="4137438" cy="1122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50" y="3277918"/>
            <a:ext cx="4083515" cy="27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307830"/>
            <a:ext cx="0" cy="5550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4903" y="107501"/>
            <a:ext cx="36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5</a:t>
            </a:r>
          </a:p>
          <a:p>
            <a:pPr algn="ctr"/>
            <a:r>
              <a:rPr lang="en-GB" b="1" i="1" u="sng" dirty="0"/>
              <a:t>Session 2 – Mixed questions </a:t>
            </a:r>
          </a:p>
          <a:p>
            <a:pPr algn="ctr"/>
            <a:endParaRPr lang="en-GB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6885016"/>
                  </p:ext>
                </p:extLst>
              </p:nvPr>
            </p:nvGraphicFramePr>
            <p:xfrm>
              <a:off x="185649" y="1782388"/>
              <a:ext cx="5378336" cy="26853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 + 94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421 – 84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 + 9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342 + 60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6885016"/>
                  </p:ext>
                </p:extLst>
              </p:nvPr>
            </p:nvGraphicFramePr>
            <p:xfrm>
              <a:off x="185649" y="1782388"/>
              <a:ext cx="5378336" cy="26853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 + 94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61271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100000" r="-246" b="-281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421 – 84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 + 9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342 + 60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97307"/>
              </p:ext>
            </p:extLst>
          </p:nvPr>
        </p:nvGraphicFramePr>
        <p:xfrm>
          <a:off x="6145877" y="1782388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GB" sz="2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        = 78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+ 100 + 50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+ 95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+ 96 = 146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– 80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308664" y="1819249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662395" y="3410424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92" y="4593614"/>
            <a:ext cx="3522058" cy="2004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395" y="4628005"/>
            <a:ext cx="4054102" cy="15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3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7237895"/>
                  </p:ext>
                </p:extLst>
              </p:nvPr>
            </p:nvGraphicFramePr>
            <p:xfrm>
              <a:off x="135772" y="344286"/>
              <a:ext cx="5378336" cy="2848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130</a:t>
                          </a:r>
                          <a:r>
                            <a:rPr lang="en-GB" sz="2800" baseline="0" dirty="0" smtClean="0"/>
                            <a:t>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337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105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/>
                            <a:t>402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7237895"/>
                  </p:ext>
                </p:extLst>
              </p:nvPr>
            </p:nvGraphicFramePr>
            <p:xfrm>
              <a:off x="135772" y="344286"/>
              <a:ext cx="5378336" cy="2848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130</a:t>
                          </a:r>
                          <a:r>
                            <a:rPr lang="en-GB" sz="2800" baseline="0" dirty="0" smtClean="0"/>
                            <a:t>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76161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3438" r="-246" b="-2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337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105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/>
                            <a:t>402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788771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250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135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280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17" y="3505199"/>
            <a:ext cx="3592856" cy="2107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384" y="3563696"/>
            <a:ext cx="5315654" cy="11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63991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14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198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688538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162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568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70" y="3030297"/>
            <a:ext cx="4292047" cy="1368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3" y="4624272"/>
            <a:ext cx="4361124" cy="139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73" y="3120784"/>
            <a:ext cx="4321712" cy="25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89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7820"/>
          <a:stretch/>
        </p:blipFill>
        <p:spPr>
          <a:xfrm>
            <a:off x="5878989" y="5025654"/>
            <a:ext cx="3689604" cy="1147454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0831"/>
            <a:ext cx="0" cy="5827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51443"/>
              </p:ext>
            </p:extLst>
          </p:nvPr>
        </p:nvGraphicFramePr>
        <p:xfrm>
          <a:off x="185649" y="1654978"/>
          <a:ext cx="5378336" cy="2718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543642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190 – 100 =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543642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500 – 250 =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543642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25 + 150 =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543642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990 -          =</a:t>
                      </a:r>
                      <a:r>
                        <a:rPr lang="en-GB" sz="2800" baseline="0" dirty="0" smtClean="0"/>
                        <a:t> 950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543642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400 +</a:t>
                      </a:r>
                      <a:r>
                        <a:rPr lang="en-GB" sz="2800" baseline="0" dirty="0" smtClean="0"/>
                        <a:t>         = 800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182800"/>
                  </p:ext>
                </p:extLst>
              </p:nvPr>
            </p:nvGraphicFramePr>
            <p:xfrm>
              <a:off x="6119417" y="1654978"/>
              <a:ext cx="5378336" cy="2959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54364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         - 200 = 550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54364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525 +         =</a:t>
                          </a:r>
                          <a:r>
                            <a:rPr lang="en-GB" sz="2800" baseline="0" dirty="0" smtClean="0"/>
                            <a:t> 600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54364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54364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12=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54364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496 + 109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182800"/>
                  </p:ext>
                </p:extLst>
              </p:nvPr>
            </p:nvGraphicFramePr>
            <p:xfrm>
              <a:off x="6119417" y="1654978"/>
              <a:ext cx="5378336" cy="2959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4364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         - 200 = 550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4364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525 +         =</a:t>
                          </a:r>
                          <a:r>
                            <a:rPr lang="en-GB" sz="2800" baseline="0" dirty="0" smtClean="0"/>
                            <a:t> 600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56" t="-172477" r="-246" b="-20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56" t="-272477" r="-246" b="-10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4364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496 + 109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5</a:t>
            </a:r>
          </a:p>
          <a:p>
            <a:pPr algn="ctr"/>
            <a:r>
              <a:rPr lang="en-GB" b="1" i="1" u="sng" dirty="0"/>
              <a:t>Session 3 – Mixed questions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485" y="332639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559585" y="394441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645935" y="170618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485611" y="227768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202" t="17820" r="16907" b="21154"/>
          <a:stretch/>
        </p:blipFill>
        <p:spPr>
          <a:xfrm>
            <a:off x="2686687" y="4373188"/>
            <a:ext cx="2939139" cy="2379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649" y="4373188"/>
            <a:ext cx="24590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thermometers show the temperature outside in different weather.</a:t>
            </a:r>
          </a:p>
          <a:p>
            <a:endParaRPr lang="en-GB" sz="600" dirty="0" smtClean="0"/>
          </a:p>
          <a:p>
            <a:endParaRPr lang="en-GB" sz="600" dirty="0"/>
          </a:p>
          <a:p>
            <a:r>
              <a:rPr lang="en-GB" dirty="0" smtClean="0"/>
              <a:t>What is the difference in temperature between the two days?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854"/>
          <a:stretch/>
        </p:blipFill>
        <p:spPr>
          <a:xfrm>
            <a:off x="9353550" y="4747244"/>
            <a:ext cx="2838450" cy="18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25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43311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250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175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294466"/>
                  </p:ext>
                </p:extLst>
              </p:nvPr>
            </p:nvGraphicFramePr>
            <p:xfrm>
              <a:off x="632321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750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605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294466"/>
                  </p:ext>
                </p:extLst>
              </p:nvPr>
            </p:nvGraphicFramePr>
            <p:xfrm>
              <a:off x="632321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750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138760" r="-246" b="-15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605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83" y="3000163"/>
            <a:ext cx="4144108" cy="3857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196" y="3480434"/>
            <a:ext cx="3600010" cy="30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2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8149"/>
              </p:ext>
            </p:extLst>
          </p:nvPr>
        </p:nvGraphicFramePr>
        <p:xfrm>
          <a:off x="185649" y="1571370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x 4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n-GB" sz="2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= </a:t>
                      </a:r>
                      <a:endParaRPr lang="en-GB" sz="2800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n-GB" sz="2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= </a:t>
                      </a:r>
                      <a:endParaRPr lang="en-GB" sz="2800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= 12 x 6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x 3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68156"/>
              </p:ext>
            </p:extLst>
          </p:nvPr>
        </p:nvGraphicFramePr>
        <p:xfrm>
          <a:off x="6145877" y="1627642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= 10 x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x 8 = 32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8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        = 45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x 34 = 34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6</a:t>
            </a:r>
          </a:p>
          <a:p>
            <a:pPr algn="ctr"/>
            <a:r>
              <a:rPr lang="en-GB" b="1" i="1" u="sng" dirty="0"/>
              <a:t>Session 1 – Multiplication &amp; Division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9357" y="529821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45185" y="317399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013237" y="171111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681445" y="222911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308664" y="322261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681445" y="3761817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03" y="4481118"/>
            <a:ext cx="4134542" cy="1553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46" y="4481118"/>
            <a:ext cx="3749697" cy="20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90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84064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132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32146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5282" y="4665046"/>
            <a:ext cx="46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57" y="3530886"/>
            <a:ext cx="4389330" cy="2194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76" y="3642601"/>
            <a:ext cx="3501477" cy="11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31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307830"/>
            <a:ext cx="0" cy="5550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4903" y="107501"/>
            <a:ext cx="36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6</a:t>
            </a:r>
          </a:p>
          <a:p>
            <a:pPr algn="ctr"/>
            <a:r>
              <a:rPr lang="en-GB" b="1" i="1" u="sng" dirty="0"/>
              <a:t>Session 2 – Mixed questions </a:t>
            </a:r>
          </a:p>
          <a:p>
            <a:pPr algn="ctr"/>
            <a:endParaRPr lang="en-GB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766548"/>
                  </p:ext>
                </p:extLst>
              </p:nvPr>
            </p:nvGraphicFramePr>
            <p:xfrm>
              <a:off x="221673" y="1718923"/>
              <a:ext cx="5378336" cy="27776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562 – 60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30=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 + 156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Tx/>
                            <a:buNone/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392 – 81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44=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766548"/>
                  </p:ext>
                </p:extLst>
              </p:nvPr>
            </p:nvGraphicFramePr>
            <p:xfrm>
              <a:off x="221673" y="1718923"/>
              <a:ext cx="5378336" cy="27776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562 – 60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612648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99010" r="-246" b="-281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 + 156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Tx/>
                            <a:buNone/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392 – 81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372000" r="-246" b="-1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3621759"/>
                  </p:ext>
                </p:extLst>
              </p:nvPr>
            </p:nvGraphicFramePr>
            <p:xfrm>
              <a:off x="6057205" y="1697980"/>
              <a:ext cx="5378336" cy="26831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242</a:t>
                          </a:r>
                          <a:r>
                            <a:rPr lang="en-GB" sz="2800" baseline="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101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89 +         = 179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70=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 – 250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543 – 95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3621759"/>
                  </p:ext>
                </p:extLst>
              </p:nvPr>
            </p:nvGraphicFramePr>
            <p:xfrm>
              <a:off x="6057205" y="1697980"/>
              <a:ext cx="5378336" cy="26831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242</a:t>
                          </a:r>
                          <a:r>
                            <a:rPr lang="en-GB" sz="2800" baseline="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101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89 +         = 179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867" t="-183168" r="-246" b="-197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 – 250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543 – 95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7232464" y="2269699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094" b="51532"/>
          <a:stretch/>
        </p:blipFill>
        <p:spPr>
          <a:xfrm>
            <a:off x="5255880" y="4557466"/>
            <a:ext cx="3953168" cy="228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1274" y="4687956"/>
            <a:ext cx="4462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pictogram shows the number pf ways children travel to school.</a:t>
            </a:r>
          </a:p>
          <a:p>
            <a:endParaRPr lang="en-GB" dirty="0"/>
          </a:p>
          <a:p>
            <a:r>
              <a:rPr lang="en-GB" dirty="0" smtClean="0"/>
              <a:t>Write the four modes of transport in order from most popular to least popular.</a:t>
            </a:r>
          </a:p>
          <a:p>
            <a:endParaRPr lang="en-GB" dirty="0"/>
          </a:p>
          <a:p>
            <a:r>
              <a:rPr lang="en-GB" dirty="0" smtClean="0"/>
              <a:t>How many children walk to school?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227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65206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502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183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311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62230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350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448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38339" y="344286"/>
            <a:ext cx="1279" cy="3345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429"/>
          <a:stretch/>
        </p:blipFill>
        <p:spPr>
          <a:xfrm>
            <a:off x="5900367" y="3460714"/>
            <a:ext cx="3747878" cy="2911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1209"/>
          <a:stretch/>
        </p:blipFill>
        <p:spPr>
          <a:xfrm>
            <a:off x="1828433" y="3498607"/>
            <a:ext cx="3909906" cy="28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9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0831"/>
            <a:ext cx="0" cy="5827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586285"/>
                  </p:ext>
                </p:extLst>
              </p:nvPr>
            </p:nvGraphicFramePr>
            <p:xfrm>
              <a:off x="185649" y="1527573"/>
              <a:ext cx="5392474" cy="29405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3398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59076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409 + 100</a:t>
                          </a:r>
                          <a:r>
                            <a:rPr lang="en-GB" sz="2800" baseline="0" dirty="0" smtClean="0"/>
                            <a:t>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804 – 10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200 + 50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409 – 19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586285"/>
                  </p:ext>
                </p:extLst>
              </p:nvPr>
            </p:nvGraphicFramePr>
            <p:xfrm>
              <a:off x="185649" y="1527573"/>
              <a:ext cx="5392474" cy="29405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3398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59076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409 + 100</a:t>
                          </a:r>
                          <a:r>
                            <a:rPr lang="en-GB" sz="2800" baseline="0" dirty="0" smtClean="0"/>
                            <a:t>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804 – 10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200 + 50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409 – 19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34" t="-351376" r="-245" b="-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40414"/>
                  </p:ext>
                </p:extLst>
              </p:nvPr>
            </p:nvGraphicFramePr>
            <p:xfrm>
              <a:off x="6145876" y="1527571"/>
              <a:ext cx="5544375" cy="2988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5607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5098768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58116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58116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800 – 99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58116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350 +        </a:t>
                          </a:r>
                          <a:r>
                            <a:rPr lang="en-GB" sz="2800" baseline="0" dirty="0" smtClean="0"/>
                            <a:t> </a:t>
                          </a:r>
                          <a:r>
                            <a:rPr lang="en-GB" sz="2800" dirty="0" smtClean="0"/>
                            <a:t> = 445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58116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        – 49 = 49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58116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 + 136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40414"/>
                  </p:ext>
                </p:extLst>
              </p:nvPr>
            </p:nvGraphicFramePr>
            <p:xfrm>
              <a:off x="6145876" y="1527571"/>
              <a:ext cx="5544375" cy="2988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5607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5098768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41" t="-8257" r="-239" b="-3678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8116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800 – 99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8116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350 +        </a:t>
                          </a:r>
                          <a:r>
                            <a:rPr lang="en-GB" sz="2800" baseline="0" dirty="0" smtClean="0"/>
                            <a:t> </a:t>
                          </a:r>
                          <a:r>
                            <a:rPr lang="en-GB" sz="2800" dirty="0" smtClean="0"/>
                            <a:t> = 445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8116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        – 49 = 49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81169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 + 136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6</a:t>
            </a:r>
          </a:p>
          <a:p>
            <a:pPr algn="ctr"/>
            <a:r>
              <a:rPr lang="en-GB" b="1" i="1" u="sng" dirty="0"/>
              <a:t>Session 3 – Mixed questions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9911" y="2839070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662395" y="343387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31527"/>
          <a:stretch/>
        </p:blipFill>
        <p:spPr>
          <a:xfrm>
            <a:off x="5851489" y="4613445"/>
            <a:ext cx="3496844" cy="2041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8887"/>
          <a:stretch/>
        </p:blipFill>
        <p:spPr>
          <a:xfrm>
            <a:off x="9088827" y="5953759"/>
            <a:ext cx="3409392" cy="904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29" y="4809685"/>
            <a:ext cx="4139077" cy="1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7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5410360"/>
                  </p:ext>
                </p:extLst>
              </p:nvPr>
            </p:nvGraphicFramePr>
            <p:xfrm>
              <a:off x="13577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509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794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250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390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5410360"/>
                  </p:ext>
                </p:extLst>
              </p:nvPr>
            </p:nvGraphicFramePr>
            <p:xfrm>
              <a:off x="13577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509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794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250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390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73438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029752"/>
                  </p:ext>
                </p:extLst>
              </p:nvPr>
            </p:nvGraphicFramePr>
            <p:xfrm>
              <a:off x="632321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701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98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181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029752"/>
                  </p:ext>
                </p:extLst>
              </p:nvPr>
            </p:nvGraphicFramePr>
            <p:xfrm>
              <a:off x="632321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7031" r="-246" b="-288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701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98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181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326" y="5081074"/>
            <a:ext cx="4057625" cy="1418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9375" b="31527"/>
          <a:stretch/>
        </p:blipFill>
        <p:spPr>
          <a:xfrm>
            <a:off x="7250716" y="3406486"/>
            <a:ext cx="3496844" cy="14636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4688" y="3662036"/>
            <a:ext cx="4017650" cy="1796229"/>
            <a:chOff x="624688" y="3662036"/>
            <a:chExt cx="2886075" cy="10810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688" y="3662036"/>
              <a:ext cx="2886075" cy="952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9587" y="4485948"/>
              <a:ext cx="676275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085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94630"/>
              </p:ext>
            </p:extLst>
          </p:nvPr>
        </p:nvGraphicFramePr>
        <p:xfrm>
          <a:off x="185649" y="1782388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2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= 8 x 5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         = 27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x 4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2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04577"/>
              </p:ext>
            </p:extLst>
          </p:nvPr>
        </p:nvGraphicFramePr>
        <p:xfrm>
          <a:off x="6145877" y="1782388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        = 9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7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x 3 = 36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x</a:t>
                      </a:r>
                      <a:r>
                        <a:rPr lang="en-GB" sz="2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=</a:t>
                      </a:r>
                      <a:r>
                        <a:rPr lang="en-GB" sz="2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x 9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7</a:t>
            </a:r>
          </a:p>
          <a:p>
            <a:pPr algn="ctr"/>
            <a:r>
              <a:rPr lang="en-GB" b="1" i="1" u="sng" dirty="0"/>
              <a:t>Session 1 – Multiplication &amp; Division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4006" y="2381544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46500" y="289490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308664" y="1849691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613192" y="289490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635173" y="3944697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" y="4520792"/>
            <a:ext cx="4035290" cy="1528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6664"/>
          <a:stretch/>
        </p:blipFill>
        <p:spPr>
          <a:xfrm>
            <a:off x="5968586" y="4657812"/>
            <a:ext cx="3501813" cy="1753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411" t="64675"/>
          <a:stretch/>
        </p:blipFill>
        <p:spPr>
          <a:xfrm>
            <a:off x="8920827" y="5655432"/>
            <a:ext cx="3262997" cy="10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6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70118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27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8159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77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37" y="3300045"/>
            <a:ext cx="3504387" cy="1862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718" y="3661776"/>
            <a:ext cx="3162345" cy="10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8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00004"/>
              </p:ext>
            </p:extLst>
          </p:nvPr>
        </p:nvGraphicFramePr>
        <p:xfrm>
          <a:off x="185649" y="1782388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+ 100 + 100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 + 1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513 + 100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6901 – 1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 – 10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 </a:t>
            </a:r>
            <a:r>
              <a:rPr lang="en-GB" b="1" i="1" u="sng" dirty="0"/>
              <a:t>  </a:t>
            </a:r>
          </a:p>
          <a:p>
            <a:pPr algn="ctr"/>
            <a:r>
              <a:rPr lang="en-GB" b="1" i="1" u="sng" dirty="0"/>
              <a:t>Week 1</a:t>
            </a:r>
          </a:p>
          <a:p>
            <a:pPr algn="ctr"/>
            <a:r>
              <a:rPr lang="en-GB" b="1" i="1" u="sng" dirty="0"/>
              <a:t>Session 2 – </a:t>
            </a:r>
            <a:r>
              <a:rPr lang="en-GB" b="1" i="1" u="sng" dirty="0" smtClean="0"/>
              <a:t>Mixed questions </a:t>
            </a:r>
            <a:endParaRPr lang="en-GB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9941687"/>
                  </p:ext>
                </p:extLst>
              </p:nvPr>
            </p:nvGraphicFramePr>
            <p:xfrm>
              <a:off x="6145877" y="1782388"/>
              <a:ext cx="5378336" cy="26452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- 36 = 36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604 + 199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371 – 34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40=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835 – 652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9941687"/>
                  </p:ext>
                </p:extLst>
              </p:nvPr>
            </p:nvGraphicFramePr>
            <p:xfrm>
              <a:off x="6145877" y="1782388"/>
              <a:ext cx="5378336" cy="26452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- 36 = 36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604 + 199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371 – 34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7258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290426" r="-246" b="-120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835 – 652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6669969" y="182048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939" y="4427608"/>
            <a:ext cx="3258695" cy="2473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106" y="4377476"/>
            <a:ext cx="28289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2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307830"/>
            <a:ext cx="0" cy="5550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4903" y="107501"/>
            <a:ext cx="36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7</a:t>
            </a:r>
          </a:p>
          <a:p>
            <a:pPr algn="ctr"/>
            <a:r>
              <a:rPr lang="en-GB" b="1" i="1" u="sng" dirty="0"/>
              <a:t>Session 2 – Mixed questions </a:t>
            </a:r>
          </a:p>
          <a:p>
            <a:pPr algn="ctr"/>
            <a:endParaRPr lang="en-GB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056903"/>
                  </p:ext>
                </p:extLst>
              </p:nvPr>
            </p:nvGraphicFramePr>
            <p:xfrm>
              <a:off x="134388" y="1782388"/>
              <a:ext cx="5378336" cy="26831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900 -         =</a:t>
                          </a:r>
                          <a:r>
                            <a:rPr lang="en-GB" sz="2800" baseline="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450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 + 184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620 – 100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 – 35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056903"/>
                  </p:ext>
                </p:extLst>
              </p:nvPr>
            </p:nvGraphicFramePr>
            <p:xfrm>
              <a:off x="134388" y="1782388"/>
              <a:ext cx="5378336" cy="26831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900 -         =</a:t>
                          </a:r>
                          <a:r>
                            <a:rPr lang="en-GB" sz="2800" baseline="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450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 + 184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620 – 100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268317" r="-246" b="-1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 – 35 = 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50543"/>
              </p:ext>
            </p:extLst>
          </p:nvPr>
        </p:nvGraphicFramePr>
        <p:xfrm>
          <a:off x="6065518" y="1782388"/>
          <a:ext cx="5378336" cy="2628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555828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+ 786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842 – 337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        = 4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 + 275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x 4 = 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06236" y="1849729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263939" y="2913742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14" y="3937928"/>
            <a:ext cx="3103852" cy="2920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1925"/>
          <a:stretch/>
        </p:blipFill>
        <p:spPr>
          <a:xfrm>
            <a:off x="5849476" y="4674936"/>
            <a:ext cx="3404432" cy="1824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8487"/>
          <a:stretch/>
        </p:blipFill>
        <p:spPr>
          <a:xfrm>
            <a:off x="8795502" y="4093699"/>
            <a:ext cx="3262110" cy="28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77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532935"/>
                  </p:ext>
                </p:extLst>
              </p:nvPr>
            </p:nvGraphicFramePr>
            <p:xfrm>
              <a:off x="135772" y="344286"/>
              <a:ext cx="5378336" cy="27409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240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520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45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532935"/>
                  </p:ext>
                </p:extLst>
              </p:nvPr>
            </p:nvGraphicFramePr>
            <p:xfrm>
              <a:off x="135772" y="344286"/>
              <a:ext cx="5378336" cy="27409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240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520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682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40909" r="-246" b="-10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45</a:t>
                          </a:r>
                          <a:endParaRPr lang="en-GB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26586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886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505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474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216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48" y="3249270"/>
            <a:ext cx="3595249" cy="3308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639" y="3249270"/>
            <a:ext cx="3318656" cy="32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2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0831"/>
            <a:ext cx="0" cy="5827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43216"/>
              </p:ext>
            </p:extLst>
          </p:nvPr>
        </p:nvGraphicFramePr>
        <p:xfrm>
          <a:off x="185649" y="1546123"/>
          <a:ext cx="5378336" cy="2827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565413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420 + 40 =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565413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35 +         =</a:t>
                      </a:r>
                      <a:r>
                        <a:rPr lang="en-GB" sz="2800" baseline="0" dirty="0" smtClean="0"/>
                        <a:t> 100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565413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95 – 16 =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565413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426 + 140 =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565413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         +</a:t>
                      </a:r>
                      <a:r>
                        <a:rPr lang="en-GB" sz="2800" baseline="0" dirty="0" smtClean="0"/>
                        <a:t> 10 = 92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54743"/>
                  </p:ext>
                </p:extLst>
              </p:nvPr>
            </p:nvGraphicFramePr>
            <p:xfrm>
              <a:off x="5940830" y="1527573"/>
              <a:ext cx="5583383" cy="2980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874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5134641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</m:oMath>
                          </a14:m>
                          <a:r>
                            <a:rPr lang="en-GB" sz="2400" dirty="0" smtClean="0"/>
                            <a:t>             = 1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450 -         = 310 + 100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24=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482 ml +        </a:t>
                          </a:r>
                          <a:r>
                            <a:rPr lang="en-GB" sz="2800" baseline="0" dirty="0" smtClean="0"/>
                            <a:t> = 755ml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 x 35 = 150 -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54743"/>
                  </p:ext>
                </p:extLst>
              </p:nvPr>
            </p:nvGraphicFramePr>
            <p:xfrm>
              <a:off x="5940830" y="1527573"/>
              <a:ext cx="5583383" cy="2980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874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5134641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0947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97" t="-9000" r="-237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450 -         = 310 + 100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97" t="-186239" r="-237" b="-1899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482 ml +        </a:t>
                          </a:r>
                          <a:r>
                            <a:rPr lang="en-GB" sz="2800" baseline="0" dirty="0" smtClean="0"/>
                            <a:t> = 755ml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6912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 x 35 = 150 -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/>
              <a:t>- </a:t>
            </a:r>
            <a:r>
              <a:rPr lang="en-GB" b="1" i="1" u="sng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7</a:t>
            </a:r>
          </a:p>
          <a:p>
            <a:pPr algn="ctr"/>
            <a:r>
              <a:rPr lang="en-GB" b="1" i="1" u="sng" dirty="0"/>
              <a:t>Session 3 – Mixed questions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7186" y="218339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7542" y="388726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72692" y="1658553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263939" y="220745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789283" y="3445305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441274" y="4008493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42" y="4508498"/>
            <a:ext cx="3986234" cy="2349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307" y="4639477"/>
            <a:ext cx="4713425" cy="20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77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8837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460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566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430792"/>
                  </p:ext>
                </p:extLst>
              </p:nvPr>
            </p:nvGraphicFramePr>
            <p:xfrm>
              <a:off x="632321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273ml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105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430792"/>
                  </p:ext>
                </p:extLst>
              </p:nvPr>
            </p:nvGraphicFramePr>
            <p:xfrm>
              <a:off x="6323212" y="344286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031" r="-246" b="-288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273ml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105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18771" y="3195500"/>
            <a:ext cx="3614078" cy="3008352"/>
            <a:chOff x="718771" y="3195500"/>
            <a:chExt cx="2876550" cy="21621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771" y="3195500"/>
              <a:ext cx="2876550" cy="1695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6252" y="4890950"/>
              <a:ext cx="2505075" cy="46672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212" y="3545938"/>
            <a:ext cx="2847975" cy="1257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4215" y="4803238"/>
            <a:ext cx="45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£3 + 50p + 5p + 5p + 1p + 1p + 1p + 1p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8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13698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456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613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6900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136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71148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803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337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183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349" y="3693795"/>
            <a:ext cx="3647917" cy="1187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38" y="3797059"/>
            <a:ext cx="2793180" cy="437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38" y="4848698"/>
            <a:ext cx="3917862" cy="3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497121"/>
                  </p:ext>
                </p:extLst>
              </p:nvPr>
            </p:nvGraphicFramePr>
            <p:xfrm>
              <a:off x="185649" y="1782388"/>
              <a:ext cx="5378336" cy="26441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 +         = 275</a:t>
                          </a:r>
                          <a:endParaRPr lang="en-GB" sz="2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assoon Infant Rg"/>
                            </a:rPr>
                            <a:t>256 + 36 = </a:t>
                          </a:r>
                          <a:endParaRPr lang="en-GB" sz="28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assoon Infant Rg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700 + 100</a:t>
                          </a:r>
                          <a:r>
                            <a:rPr lang="en-GB" sz="2800" baseline="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+ 100 =</a:t>
                          </a:r>
                          <a:endParaRPr lang="en-GB" sz="2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309 + 1 = </a:t>
                          </a:r>
                          <a:endParaRPr lang="en-GB" sz="2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497121"/>
                  </p:ext>
                </p:extLst>
              </p:nvPr>
            </p:nvGraphicFramePr>
            <p:xfrm>
              <a:off x="185649" y="1782388"/>
              <a:ext cx="5378336" cy="26441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 +         = 275</a:t>
                          </a:r>
                          <a:endParaRPr lang="en-GB" sz="2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867" t="-108511" r="-246" b="-3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assoon Infant Rg"/>
                            </a:rPr>
                            <a:t>256 + 36 = </a:t>
                          </a:r>
                          <a:endParaRPr lang="en-GB" sz="28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assoon Infant Rg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700 + 100</a:t>
                          </a:r>
                          <a:r>
                            <a:rPr lang="en-GB" sz="2800" baseline="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+ 100 =</a:t>
                          </a:r>
                          <a:endParaRPr lang="en-GB" sz="2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309 + 1 = </a:t>
                          </a:r>
                          <a:endParaRPr lang="en-GB" sz="2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391591"/>
                  </p:ext>
                </p:extLst>
              </p:nvPr>
            </p:nvGraphicFramePr>
            <p:xfrm>
              <a:off x="6145877" y="1782388"/>
              <a:ext cx="5378336" cy="27777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4 0=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473</a:t>
                          </a:r>
                          <a:r>
                            <a:rPr lang="en-GB" sz="28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56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- 45 = 35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𝑜𝑓</m:t>
                                </m:r>
                                <m:r>
                                  <a:rPr lang="en-GB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24= 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391591"/>
                  </p:ext>
                </p:extLst>
              </p:nvPr>
            </p:nvGraphicFramePr>
            <p:xfrm>
              <a:off x="6145877" y="1782388"/>
              <a:ext cx="5378336" cy="27777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867" t="-9000" r="-246" b="-3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473</a:t>
                          </a:r>
                          <a:r>
                            <a:rPr lang="en-GB" sz="28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56 = 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- 45 = 35</a:t>
                          </a:r>
                          <a:endParaRPr lang="en-GB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12712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867" t="-361386" r="-246" b="-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– </a:t>
            </a:r>
            <a:r>
              <a:rPr lang="en-GB" b="1" i="1" u="sng" dirty="0"/>
              <a:t>Yellow</a:t>
            </a:r>
            <a:r>
              <a:rPr lang="en-GB" b="1" i="1" u="sng" dirty="0"/>
              <a:t> </a:t>
            </a:r>
          </a:p>
          <a:p>
            <a:pPr algn="ctr"/>
            <a:r>
              <a:rPr lang="en-GB" b="1" i="1" u="sng" dirty="0"/>
              <a:t>Week 1</a:t>
            </a:r>
          </a:p>
          <a:p>
            <a:pPr algn="ctr"/>
            <a:r>
              <a:rPr lang="en-GB" b="1" i="1" u="sng" dirty="0"/>
              <a:t>Session 3 – Mixed questions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1139" y="1849346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566" y="2424112"/>
            <a:ext cx="573950" cy="5286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62395" y="3483327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642" y="4811374"/>
            <a:ext cx="4522436" cy="1772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1" y="4681345"/>
            <a:ext cx="3180533" cy="1691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4817" y="5224792"/>
            <a:ext cx="28575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5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020286"/>
                  </p:ext>
                </p:extLst>
              </p:nvPr>
            </p:nvGraphicFramePr>
            <p:xfrm>
              <a:off x="135772" y="344286"/>
              <a:ext cx="5378336" cy="2849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xmlns="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xmlns="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110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292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310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020286"/>
                  </p:ext>
                </p:extLst>
              </p:nvPr>
            </p:nvGraphicFramePr>
            <p:xfrm>
              <a:off x="135772" y="344286"/>
              <a:ext cx="5378336" cy="2849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110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77304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3438" r="-246" b="-2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292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310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20319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952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417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67" y="3441675"/>
            <a:ext cx="4500661" cy="1228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9347"/>
          <a:stretch/>
        </p:blipFill>
        <p:spPr>
          <a:xfrm>
            <a:off x="751669" y="3495756"/>
            <a:ext cx="4023381" cy="23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0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14639"/>
              </p:ext>
            </p:extLst>
          </p:nvPr>
        </p:nvGraphicFramePr>
        <p:xfrm>
          <a:off x="191908" y="1304464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x 8 = 16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        = 3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n-GB" sz="2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=</a:t>
                      </a:r>
                      <a:endParaRPr lang="en-GB" sz="2800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x 8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 x 5 =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4158" y="905602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9412" y="905602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32478"/>
              </p:ext>
            </p:extLst>
          </p:nvPr>
        </p:nvGraphicFramePr>
        <p:xfrm>
          <a:off x="6137564" y="1307445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        = 35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x 3 =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= 7 x 8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3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 </a:t>
                      </a:r>
                      <a:r>
                        <a:rPr lang="en-GB" sz="280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÷ 8 =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Summer 2 </a:t>
            </a:r>
            <a:r>
              <a:rPr lang="en-GB" b="1" i="1" u="sng" dirty="0"/>
              <a:t>- </a:t>
            </a:r>
            <a:r>
              <a:rPr lang="en-GB" b="1" i="1" u="sng" dirty="0"/>
              <a:t>Yellow</a:t>
            </a:r>
            <a:endParaRPr lang="en-GB" b="1" i="1" u="sng" dirty="0"/>
          </a:p>
          <a:p>
            <a:pPr algn="ctr"/>
            <a:r>
              <a:rPr lang="en-GB" b="1" i="1" u="sng" dirty="0"/>
              <a:t>Week 2</a:t>
            </a:r>
          </a:p>
          <a:p>
            <a:pPr algn="ctr"/>
            <a:r>
              <a:rPr lang="en-GB" b="1" i="1" u="sng" dirty="0"/>
              <a:t>Session 1 – Multiplication &amp; Division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9868" y="489025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197319" y="187311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81184" y="1341364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308664" y="1368668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683523" y="2416984"/>
            <a:ext cx="582494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82" y="4061152"/>
            <a:ext cx="3322987" cy="2244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164" y="6248493"/>
            <a:ext cx="3712222" cy="67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" y="4089221"/>
            <a:ext cx="3891891" cy="23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3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12257"/>
              </p:ext>
            </p:extLst>
          </p:nvPr>
        </p:nvGraphicFramePr>
        <p:xfrm>
          <a:off x="13577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440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97927"/>
              </p:ext>
            </p:extLst>
          </p:nvPr>
        </p:nvGraphicFramePr>
        <p:xfrm>
          <a:off x="6323212" y="344286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xmlns="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xmlns="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189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03958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12" y="3318290"/>
            <a:ext cx="4019169" cy="1366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12" y="4866175"/>
            <a:ext cx="4060042" cy="1295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85" y="3063634"/>
            <a:ext cx="4402955" cy="26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2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DF906848AFF48842990FB57454F14" ma:contentTypeVersion="12" ma:contentTypeDescription="Create a new document." ma:contentTypeScope="" ma:versionID="7ef6acb957f455bdff6aab14b57cea08">
  <xsd:schema xmlns:xsd="http://www.w3.org/2001/XMLSchema" xmlns:xs="http://www.w3.org/2001/XMLSchema" xmlns:p="http://schemas.microsoft.com/office/2006/metadata/properties" xmlns:ns2="4c271570-5863-4119-8b3a-f85f7217c2b8" xmlns:ns3="6a80f28e-707d-441a-aff9-7a6c7b9e77e1" targetNamespace="http://schemas.microsoft.com/office/2006/metadata/properties" ma:root="true" ma:fieldsID="c18e590601ab94908d81ea51e3e4628c" ns2:_="" ns3:_="">
    <xsd:import namespace="4c271570-5863-4119-8b3a-f85f7217c2b8"/>
    <xsd:import namespace="6a80f28e-707d-441a-aff9-7a6c7b9e7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71570-5863-4119-8b3a-f85f7217c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0f28e-707d-441a-aff9-7a6c7b9e77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80f28e-707d-441a-aff9-7a6c7b9e77e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FEF5780-126B-44F3-AEF9-EC8DC747F8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900FD0-36D4-456F-9376-ED0DF8B47F0F}"/>
</file>

<file path=customXml/itemProps3.xml><?xml version="1.0" encoding="utf-8"?>
<ds:datastoreItem xmlns:ds="http://schemas.openxmlformats.org/officeDocument/2006/customXml" ds:itemID="{D2B9415C-AD45-42D0-A2B0-704168F47071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81aa312-e90a-4422-ac22-509b3bfeb794"/>
    <ds:schemaRef ds:uri="http://purl.org/dc/dcmitype/"/>
    <ds:schemaRef ds:uri="http://schemas.microsoft.com/office/infopath/2007/PartnerControls"/>
    <ds:schemaRef ds:uri="http://purl.org/dc/terms/"/>
    <ds:schemaRef ds:uri="f57d51f5-c3d3-42b1-8413-6e51dcd9c3f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1953</Words>
  <Application>Microsoft Office PowerPoint</Application>
  <PresentationFormat>Widescreen</PresentationFormat>
  <Paragraphs>989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Sassoon Infant Rg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Burnett</dc:creator>
  <cp:lastModifiedBy>Derek Smitheman</cp:lastModifiedBy>
  <cp:revision>117</cp:revision>
  <dcterms:created xsi:type="dcterms:W3CDTF">2018-05-15T14:35:47Z</dcterms:created>
  <dcterms:modified xsi:type="dcterms:W3CDTF">2019-06-02T16:58:31Z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0x010100C9FDF906848AFF48842990FB57454F14</vt:lpwstr>
  </property>
  <property fmtid="{D5CDD505-2E9C-101B-9397-08002B2CF9AE}" pid="3" name="Order">
    <vt:r8>947200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emplateUrl">
    <vt:lpwstr/>
  </property>
</Properties>
</file>