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EA93D-8F17-664F-669A-3920635E341A}" v="180" dt="2020-03-19T18:45:58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456" autoAdjust="0"/>
    <p:restoredTop sz="94660"/>
  </p:normalViewPr>
  <p:slideViewPr>
    <p:cSldViewPr snapToGrid="0">
      <p:cViewPr varScale="1">
        <p:scale>
          <a:sx n="29" d="100"/>
          <a:sy n="29" d="100"/>
        </p:scale>
        <p:origin x="7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mitheman" userId="S::dsmitheman@redgateprimary-ac.org.uk::5a32d3a1-dcff-46d5-b5db-07c447f1f47f" providerId="AD" clId="Web-{1B1B9145-02E8-FB5F-5FAD-C35A2343BC92}"/>
    <pc:docChg chg="modSld">
      <pc:chgData name="Derek Smitheman" userId="S::dsmitheman@redgateprimary-ac.org.uk::5a32d3a1-dcff-46d5-b5db-07c447f1f47f" providerId="AD" clId="Web-{1B1B9145-02E8-FB5F-5FAD-C35A2343BC92}" dt="2018-09-04T06:25:48.343" v="24" actId="20577"/>
      <pc:docMkLst>
        <pc:docMk/>
      </pc:docMkLst>
      <pc:sldChg chg="modSp">
        <pc:chgData name="Derek Smitheman" userId="S::dsmitheman@redgateprimary-ac.org.uk::5a32d3a1-dcff-46d5-b5db-07c447f1f47f" providerId="AD" clId="Web-{1B1B9145-02E8-FB5F-5FAD-C35A2343BC92}" dt="2018-09-04T06:25:27.609" v="6" actId="20577"/>
        <pc:sldMkLst>
          <pc:docMk/>
          <pc:sldMk cId="3023691495" sldId="259"/>
        </pc:sldMkLst>
        <pc:spChg chg="mod">
          <ac:chgData name="Derek Smitheman" userId="S::dsmitheman@redgateprimary-ac.org.uk::5a32d3a1-dcff-46d5-b5db-07c447f1f47f" providerId="AD" clId="Web-{1B1B9145-02E8-FB5F-5FAD-C35A2343BC92}" dt="2018-09-04T06:25:27.609" v="6" actId="20577"/>
          <ac:spMkLst>
            <pc:docMk/>
            <pc:sldMk cId="3023691495" sldId="259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1B1B9145-02E8-FB5F-5FAD-C35A2343BC92}" dt="2018-09-04T06:25:34.562" v="17" actId="20577"/>
        <pc:sldMkLst>
          <pc:docMk/>
          <pc:sldMk cId="913692858" sldId="261"/>
        </pc:sldMkLst>
        <pc:spChg chg="mod">
          <ac:chgData name="Derek Smitheman" userId="S::dsmitheman@redgateprimary-ac.org.uk::5a32d3a1-dcff-46d5-b5db-07c447f1f47f" providerId="AD" clId="Web-{1B1B9145-02E8-FB5F-5FAD-C35A2343BC92}" dt="2018-09-04T06:25:34.562" v="17" actId="20577"/>
          <ac:spMkLst>
            <pc:docMk/>
            <pc:sldMk cId="913692858" sldId="261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1B1B9145-02E8-FB5F-5FAD-C35A2343BC92}" dt="2018-09-04T06:25:43.421" v="22" actId="20577"/>
        <pc:sldMkLst>
          <pc:docMk/>
          <pc:sldMk cId="2043422050" sldId="262"/>
        </pc:sldMkLst>
        <pc:spChg chg="mod">
          <ac:chgData name="Derek Smitheman" userId="S::dsmitheman@redgateprimary-ac.org.uk::5a32d3a1-dcff-46d5-b5db-07c447f1f47f" providerId="AD" clId="Web-{1B1B9145-02E8-FB5F-5FAD-C35A2343BC92}" dt="2018-09-04T06:25:43.421" v="22" actId="20577"/>
          <ac:spMkLst>
            <pc:docMk/>
            <pc:sldMk cId="2043422050" sldId="262"/>
            <ac:spMk id="11" creationId="{00000000-0000-0000-0000-000000000000}"/>
          </ac:spMkLst>
        </pc:spChg>
      </pc:sldChg>
    </pc:docChg>
  </pc:docChgLst>
  <pc:docChgLst>
    <pc:chgData clId="Web-{F05EA93D-8F17-664F-669A-3920635E341A}"/>
    <pc:docChg chg="modSld">
      <pc:chgData name="" userId="" providerId="" clId="Web-{F05EA93D-8F17-664F-669A-3920635E341A}" dt="2020-03-19T18:43:23.093" v="5" actId="20577"/>
      <pc:docMkLst>
        <pc:docMk/>
      </pc:docMkLst>
      <pc:sldChg chg="modSp">
        <pc:chgData name="" userId="" providerId="" clId="Web-{F05EA93D-8F17-664F-669A-3920635E341A}" dt="2020-03-19T18:43:23.093" v="4" actId="20577"/>
        <pc:sldMkLst>
          <pc:docMk/>
          <pc:sldMk cId="1850732098" sldId="256"/>
        </pc:sldMkLst>
        <pc:spChg chg="mod">
          <ac:chgData name="" userId="" providerId="" clId="Web-{F05EA93D-8F17-664F-669A-3920635E341A}" dt="2020-03-19T18:43:23.093" v="4" actId="20577"/>
          <ac:spMkLst>
            <pc:docMk/>
            <pc:sldMk cId="1850732098" sldId="256"/>
            <ac:spMk id="2" creationId="{00000000-0000-0000-0000-000000000000}"/>
          </ac:spMkLst>
        </pc:spChg>
      </pc:sldChg>
    </pc:docChg>
  </pc:docChgLst>
  <pc:docChgLst>
    <pc:chgData name="Derek Smitheman" userId="S::dsmitheman@redgateprimary-ac.org.uk::5a32d3a1-dcff-46d5-b5db-07c447f1f47f" providerId="AD" clId="Web-{64E7C443-DAAE-D109-E66B-55ECFE3CD74A}"/>
    <pc:docChg chg="modSld">
      <pc:chgData name="Derek Smitheman" userId="S::dsmitheman@redgateprimary-ac.org.uk::5a32d3a1-dcff-46d5-b5db-07c447f1f47f" providerId="AD" clId="Web-{64E7C443-DAAE-D109-E66B-55ECFE3CD74A}" dt="2018-09-04T06:34:17.523" v="40" actId="20577"/>
      <pc:docMkLst>
        <pc:docMk/>
      </pc:docMkLst>
      <pc:sldChg chg="modSp">
        <pc:chgData name="Derek Smitheman" userId="S::dsmitheman@redgateprimary-ac.org.uk::5a32d3a1-dcff-46d5-b5db-07c447f1f47f" providerId="AD" clId="Web-{64E7C443-DAAE-D109-E66B-55ECFE3CD74A}" dt="2018-09-04T06:33:59.664" v="16" actId="20577"/>
        <pc:sldMkLst>
          <pc:docMk/>
          <pc:sldMk cId="3023691495" sldId="259"/>
        </pc:sldMkLst>
        <pc:spChg chg="mod">
          <ac:chgData name="Derek Smitheman" userId="S::dsmitheman@redgateprimary-ac.org.uk::5a32d3a1-dcff-46d5-b5db-07c447f1f47f" providerId="AD" clId="Web-{64E7C443-DAAE-D109-E66B-55ECFE3CD74A}" dt="2018-09-04T06:33:59.664" v="16" actId="20577"/>
          <ac:spMkLst>
            <pc:docMk/>
            <pc:sldMk cId="3023691495" sldId="259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64E7C443-DAAE-D109-E66B-55ECFE3CD74A}" dt="2018-09-04T06:34:07.148" v="27" actId="20577"/>
        <pc:sldMkLst>
          <pc:docMk/>
          <pc:sldMk cId="913692858" sldId="261"/>
        </pc:sldMkLst>
        <pc:spChg chg="mod">
          <ac:chgData name="Derek Smitheman" userId="S::dsmitheman@redgateprimary-ac.org.uk::5a32d3a1-dcff-46d5-b5db-07c447f1f47f" providerId="AD" clId="Web-{64E7C443-DAAE-D109-E66B-55ECFE3CD74A}" dt="2018-09-04T06:34:07.148" v="27" actId="20577"/>
          <ac:spMkLst>
            <pc:docMk/>
            <pc:sldMk cId="913692858" sldId="261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64E7C443-DAAE-D109-E66B-55ECFE3CD74A}" dt="2018-09-04T06:34:17.226" v="38" actId="20577"/>
        <pc:sldMkLst>
          <pc:docMk/>
          <pc:sldMk cId="2043422050" sldId="262"/>
        </pc:sldMkLst>
        <pc:spChg chg="mod">
          <ac:chgData name="Derek Smitheman" userId="S::dsmitheman@redgateprimary-ac.org.uk::5a32d3a1-dcff-46d5-b5db-07c447f1f47f" providerId="AD" clId="Web-{64E7C443-DAAE-D109-E66B-55ECFE3CD74A}" dt="2018-09-04T06:34:17.226" v="38" actId="20577"/>
          <ac:spMkLst>
            <pc:docMk/>
            <pc:sldMk cId="2043422050" sldId="262"/>
            <ac:spMk id="11" creationId="{00000000-0000-0000-0000-000000000000}"/>
          </ac:spMkLst>
        </pc:spChg>
      </pc:sldChg>
    </pc:docChg>
  </pc:docChgLst>
  <pc:docChgLst>
    <pc:chgData name="Derek Smitheman" userId="S::dsmitheman@redgateprimary-ac.org.uk::5a32d3a1-dcff-46d5-b5db-07c447f1f47f" providerId="AD" clId="Web-{F05EA93D-8F17-664F-669A-3920635E341A}"/>
    <pc:docChg chg="modSld">
      <pc:chgData name="Derek Smitheman" userId="S::dsmitheman@redgateprimary-ac.org.uk::5a32d3a1-dcff-46d5-b5db-07c447f1f47f" providerId="AD" clId="Web-{F05EA93D-8F17-664F-669A-3920635E341A}" dt="2020-03-19T18:45:58.374" v="159" actId="20577"/>
      <pc:docMkLst>
        <pc:docMk/>
      </pc:docMkLst>
      <pc:sldChg chg="modSp">
        <pc:chgData name="Derek Smitheman" userId="S::dsmitheman@redgateprimary-ac.org.uk::5a32d3a1-dcff-46d5-b5db-07c447f1f47f" providerId="AD" clId="Web-{F05EA93D-8F17-664F-669A-3920635E341A}" dt="2020-03-19T18:43:25.984" v="10" actId="20577"/>
        <pc:sldMkLst>
          <pc:docMk/>
          <pc:sldMk cId="1850732098" sldId="256"/>
        </pc:sldMkLst>
        <pc:spChg chg="mod">
          <ac:chgData name="Derek Smitheman" userId="S::dsmitheman@redgateprimary-ac.org.uk::5a32d3a1-dcff-46d5-b5db-07c447f1f47f" providerId="AD" clId="Web-{F05EA93D-8F17-664F-669A-3920635E341A}" dt="2020-03-19T18:43:25.984" v="10" actId="20577"/>
          <ac:spMkLst>
            <pc:docMk/>
            <pc:sldMk cId="1850732098" sldId="256"/>
            <ac:spMk id="2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3:35.890" v="24" actId="20577"/>
        <pc:sldMkLst>
          <pc:docMk/>
          <pc:sldMk cId="2657028019" sldId="257"/>
        </pc:sldMkLst>
        <pc:spChg chg="mod">
          <ac:chgData name="Derek Smitheman" userId="S::dsmitheman@redgateprimary-ac.org.uk::5a32d3a1-dcff-46d5-b5db-07c447f1f47f" providerId="AD" clId="Web-{F05EA93D-8F17-664F-669A-3920635E341A}" dt="2020-03-19T18:43:35.890" v="24" actId="20577"/>
          <ac:spMkLst>
            <pc:docMk/>
            <pc:sldMk cId="2657028019" sldId="257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4:01.171" v="31" actId="20577"/>
        <pc:sldMkLst>
          <pc:docMk/>
          <pc:sldMk cId="970312497" sldId="259"/>
        </pc:sldMkLst>
        <pc:spChg chg="mod">
          <ac:chgData name="Derek Smitheman" userId="S::dsmitheman@redgateprimary-ac.org.uk::5a32d3a1-dcff-46d5-b5db-07c447f1f47f" providerId="AD" clId="Web-{F05EA93D-8F17-664F-669A-3920635E341A}" dt="2020-03-19T18:44:01.171" v="31" actId="20577"/>
          <ac:spMkLst>
            <pc:docMk/>
            <pc:sldMk cId="970312497" sldId="259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4:09.093" v="35" actId="20577"/>
        <pc:sldMkLst>
          <pc:docMk/>
          <pc:sldMk cId="334409408" sldId="261"/>
        </pc:sldMkLst>
        <pc:spChg chg="mod">
          <ac:chgData name="Derek Smitheman" userId="S::dsmitheman@redgateprimary-ac.org.uk::5a32d3a1-dcff-46d5-b5db-07c447f1f47f" providerId="AD" clId="Web-{F05EA93D-8F17-664F-669A-3920635E341A}" dt="2020-03-19T18:44:09.093" v="35" actId="20577"/>
          <ac:spMkLst>
            <pc:docMk/>
            <pc:sldMk cId="334409408" sldId="261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4:16.359" v="42" actId="20577"/>
        <pc:sldMkLst>
          <pc:docMk/>
          <pc:sldMk cId="2717123217" sldId="263"/>
        </pc:sldMkLst>
        <pc:spChg chg="mod">
          <ac:chgData name="Derek Smitheman" userId="S::dsmitheman@redgateprimary-ac.org.uk::5a32d3a1-dcff-46d5-b5db-07c447f1f47f" providerId="AD" clId="Web-{F05EA93D-8F17-664F-669A-3920635E341A}" dt="2020-03-19T18:44:16.359" v="42" actId="20577"/>
          <ac:spMkLst>
            <pc:docMk/>
            <pc:sldMk cId="2717123217" sldId="263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4:26.343" v="51" actId="20577"/>
        <pc:sldMkLst>
          <pc:docMk/>
          <pc:sldMk cId="4140469622" sldId="265"/>
        </pc:sldMkLst>
        <pc:spChg chg="mod">
          <ac:chgData name="Derek Smitheman" userId="S::dsmitheman@redgateprimary-ac.org.uk::5a32d3a1-dcff-46d5-b5db-07c447f1f47f" providerId="AD" clId="Web-{F05EA93D-8F17-664F-669A-3920635E341A}" dt="2020-03-19T18:44:26.343" v="51" actId="20577"/>
          <ac:spMkLst>
            <pc:docMk/>
            <pc:sldMk cId="4140469622" sldId="265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4:38.374" v="56" actId="20577"/>
        <pc:sldMkLst>
          <pc:docMk/>
          <pc:sldMk cId="3668163460" sldId="267"/>
        </pc:sldMkLst>
        <pc:spChg chg="mod">
          <ac:chgData name="Derek Smitheman" userId="S::dsmitheman@redgateprimary-ac.org.uk::5a32d3a1-dcff-46d5-b5db-07c447f1f47f" providerId="AD" clId="Web-{F05EA93D-8F17-664F-669A-3920635E341A}" dt="2020-03-19T18:44:38.374" v="56" actId="20577"/>
          <ac:spMkLst>
            <pc:docMk/>
            <pc:sldMk cId="3668163460" sldId="267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4:44.812" v="63" actId="20577"/>
        <pc:sldMkLst>
          <pc:docMk/>
          <pc:sldMk cId="3297501647" sldId="269"/>
        </pc:sldMkLst>
        <pc:spChg chg="mod">
          <ac:chgData name="Derek Smitheman" userId="S::dsmitheman@redgateprimary-ac.org.uk::5a32d3a1-dcff-46d5-b5db-07c447f1f47f" providerId="AD" clId="Web-{F05EA93D-8F17-664F-669A-3920635E341A}" dt="2020-03-19T18:44:44.812" v="63" actId="20577"/>
          <ac:spMkLst>
            <pc:docMk/>
            <pc:sldMk cId="3297501647" sldId="269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4:55.553" v="68" actId="20577"/>
        <pc:sldMkLst>
          <pc:docMk/>
          <pc:sldMk cId="4198843897" sldId="271"/>
        </pc:sldMkLst>
        <pc:spChg chg="mod">
          <ac:chgData name="Derek Smitheman" userId="S::dsmitheman@redgateprimary-ac.org.uk::5a32d3a1-dcff-46d5-b5db-07c447f1f47f" providerId="AD" clId="Web-{F05EA93D-8F17-664F-669A-3920635E341A}" dt="2020-03-19T18:44:55.553" v="68" actId="20577"/>
          <ac:spMkLst>
            <pc:docMk/>
            <pc:sldMk cId="4198843897" sldId="271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5:03.437" v="75" actId="20577"/>
        <pc:sldMkLst>
          <pc:docMk/>
          <pc:sldMk cId="2632343724" sldId="273"/>
        </pc:sldMkLst>
        <pc:spChg chg="mod">
          <ac:chgData name="Derek Smitheman" userId="S::dsmitheman@redgateprimary-ac.org.uk::5a32d3a1-dcff-46d5-b5db-07c447f1f47f" providerId="AD" clId="Web-{F05EA93D-8F17-664F-669A-3920635E341A}" dt="2020-03-19T18:45:03.437" v="75" actId="20577"/>
          <ac:spMkLst>
            <pc:docMk/>
            <pc:sldMk cId="2632343724" sldId="273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5:14.406" v="88" actId="20577"/>
        <pc:sldMkLst>
          <pc:docMk/>
          <pc:sldMk cId="3311784610" sldId="275"/>
        </pc:sldMkLst>
        <pc:spChg chg="mod">
          <ac:chgData name="Derek Smitheman" userId="S::dsmitheman@redgateprimary-ac.org.uk::5a32d3a1-dcff-46d5-b5db-07c447f1f47f" providerId="AD" clId="Web-{F05EA93D-8F17-664F-669A-3920635E341A}" dt="2020-03-19T18:45:14.406" v="88" actId="20577"/>
          <ac:spMkLst>
            <pc:docMk/>
            <pc:sldMk cId="3311784610" sldId="275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5:21.859" v="105" actId="20577"/>
        <pc:sldMkLst>
          <pc:docMk/>
          <pc:sldMk cId="111804634" sldId="277"/>
        </pc:sldMkLst>
        <pc:spChg chg="mod">
          <ac:chgData name="Derek Smitheman" userId="S::dsmitheman@redgateprimary-ac.org.uk::5a32d3a1-dcff-46d5-b5db-07c447f1f47f" providerId="AD" clId="Web-{F05EA93D-8F17-664F-669A-3920635E341A}" dt="2020-03-19T18:45:21.859" v="105" actId="20577"/>
          <ac:spMkLst>
            <pc:docMk/>
            <pc:sldMk cId="111804634" sldId="277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5:33.155" v="122" actId="20577"/>
        <pc:sldMkLst>
          <pc:docMk/>
          <pc:sldMk cId="3424257228" sldId="279"/>
        </pc:sldMkLst>
        <pc:spChg chg="mod">
          <ac:chgData name="Derek Smitheman" userId="S::dsmitheman@redgateprimary-ac.org.uk::5a32d3a1-dcff-46d5-b5db-07c447f1f47f" providerId="AD" clId="Web-{F05EA93D-8F17-664F-669A-3920635E341A}" dt="2020-03-19T18:45:33.155" v="122" actId="20577"/>
          <ac:spMkLst>
            <pc:docMk/>
            <pc:sldMk cId="3424257228" sldId="279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5:40.546" v="134" actId="20577"/>
        <pc:sldMkLst>
          <pc:docMk/>
          <pc:sldMk cId="3779771706" sldId="281"/>
        </pc:sldMkLst>
        <pc:spChg chg="mod">
          <ac:chgData name="Derek Smitheman" userId="S::dsmitheman@redgateprimary-ac.org.uk::5a32d3a1-dcff-46d5-b5db-07c447f1f47f" providerId="AD" clId="Web-{F05EA93D-8F17-664F-669A-3920635E341A}" dt="2020-03-19T18:45:40.546" v="134" actId="20577"/>
          <ac:spMkLst>
            <pc:docMk/>
            <pc:sldMk cId="3779771706" sldId="281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5:49.249" v="143" actId="20577"/>
        <pc:sldMkLst>
          <pc:docMk/>
          <pc:sldMk cId="3449034898" sldId="283"/>
        </pc:sldMkLst>
        <pc:spChg chg="mod">
          <ac:chgData name="Derek Smitheman" userId="S::dsmitheman@redgateprimary-ac.org.uk::5a32d3a1-dcff-46d5-b5db-07c447f1f47f" providerId="AD" clId="Web-{F05EA93D-8F17-664F-669A-3920635E341A}" dt="2020-03-19T18:45:49.249" v="143" actId="20577"/>
          <ac:spMkLst>
            <pc:docMk/>
            <pc:sldMk cId="3449034898" sldId="283"/>
            <ac:spMk id="11" creationId="{00000000-0000-0000-0000-000000000000}"/>
          </ac:spMkLst>
        </pc:spChg>
      </pc:sldChg>
      <pc:sldChg chg="modSp">
        <pc:chgData name="Derek Smitheman" userId="S::dsmitheman@redgateprimary-ac.org.uk::5a32d3a1-dcff-46d5-b5db-07c447f1f47f" providerId="AD" clId="Web-{F05EA93D-8F17-664F-669A-3920635E341A}" dt="2020-03-19T18:45:58.374" v="158" actId="20577"/>
        <pc:sldMkLst>
          <pc:docMk/>
          <pc:sldMk cId="1690225756" sldId="285"/>
        </pc:sldMkLst>
        <pc:spChg chg="mod">
          <ac:chgData name="Derek Smitheman" userId="S::dsmitheman@redgateprimary-ac.org.uk::5a32d3a1-dcff-46d5-b5db-07c447f1f47f" providerId="AD" clId="Web-{F05EA93D-8F17-664F-669A-3920635E341A}" dt="2020-03-19T18:45:58.374" v="158" actId="20577"/>
          <ac:spMkLst>
            <pc:docMk/>
            <pc:sldMk cId="1690225756" sldId="285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7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8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3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6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6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8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9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3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5E14-3970-4ABD-8B50-F0C8F82C6AC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C83F-401F-4CDE-9BB7-C12E2BB3E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6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029" y="225631"/>
            <a:ext cx="10215154" cy="69249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 b="1" u="sng" dirty="0"/>
              <a:t>Blue - Summer 1</a:t>
            </a:r>
          </a:p>
          <a:p>
            <a:pPr algn="ctr"/>
            <a:endParaRPr lang="en-GB" sz="2400" dirty="0"/>
          </a:p>
          <a:p>
            <a:pPr algn="ctr"/>
            <a:r>
              <a:rPr lang="en-GB" sz="2000" dirty="0"/>
              <a:t>Autumn 1 (revision of arithmetic skills from year 4)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addition and subtraction / multiplication / decimals </a:t>
            </a:r>
            <a:endParaRPr lang="en-GB" sz="2000" b="1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Autumn 2 (revision of arithmetic skills up to and including Autumn 1, year 5)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addition and subtraction / multiplication and division / decimals </a:t>
            </a:r>
          </a:p>
          <a:p>
            <a:pPr algn="ctr"/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/>
              <a:t>Spring 1  (revision of arithmetic skills up to and including Autumn 2, year 5)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addition and subtraction / multiplication and division / decimals </a:t>
            </a:r>
          </a:p>
          <a:p>
            <a:pPr algn="ctr"/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/>
              <a:t>Spring 2 ( revision of arithmetic skills up to and including Spring 1, year 5)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multiplication and division / fractions and decimals / mixed </a:t>
            </a:r>
          </a:p>
          <a:p>
            <a:pPr algn="ctr"/>
            <a:endParaRPr lang="en-GB" sz="2000" dirty="0"/>
          </a:p>
          <a:p>
            <a:pPr algn="ctr"/>
            <a:r>
              <a:rPr lang="en-GB" sz="2400" b="1" dirty="0"/>
              <a:t>Summer 1 (mixed arithmetic from year 5)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Multiplication and division / FDP/ mixed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Summer 2 (mixed arithmetic from year 1,2,3,4 &amp; 5)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Mixture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073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85649" y="1782388"/>
              <a:ext cx="5378336" cy="29533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0.68 ÷ 10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0.2 = ?%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2.814</a:t>
                          </a:r>
                          <a:r>
                            <a:rPr lang="en-GB" sz="2400" baseline="0" dirty="0"/>
                            <a:t> x 5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0.38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120= 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674981"/>
                  </p:ext>
                </p:extLst>
              </p:nvPr>
            </p:nvGraphicFramePr>
            <p:xfrm>
              <a:off x="185649" y="1782388"/>
              <a:ext cx="5378336" cy="29533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0.68 ÷ 10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0.2 = ?%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2.814</a:t>
                          </a:r>
                          <a:r>
                            <a:rPr lang="en-GB" sz="2400" baseline="0" dirty="0" smtClean="0"/>
                            <a:t> x 5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20332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58824" r="-246" b="-1274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85938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782388"/>
              <a:ext cx="5378336" cy="3027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3=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57.4 ÷ 7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5=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32.04 – 3.735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0703705"/>
                  </p:ext>
                </p:extLst>
              </p:nvPr>
            </p:nvGraphicFramePr>
            <p:xfrm>
              <a:off x="6145877" y="1782388"/>
              <a:ext cx="5378336" cy="3027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6294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8257" r="-246" b="-3825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57.4 ÷ 7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84545" r="-246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87156" r="-246" b="-103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32.04 – 3.735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975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 </a:t>
            </a:r>
          </a:p>
          <a:p>
            <a:pPr algn="ctr"/>
            <a:r>
              <a:rPr lang="en-GB" b="1" i="1" u="sng" dirty="0"/>
              <a:t>Week 2</a:t>
            </a:r>
          </a:p>
          <a:p>
            <a:pPr algn="ctr"/>
            <a:r>
              <a:rPr lang="en-GB" b="1" i="1" u="sng" dirty="0"/>
              <a:t>Session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532" t="22157" r="11983" b="24292"/>
          <a:stretch/>
        </p:blipFill>
        <p:spPr>
          <a:xfrm>
            <a:off x="2918701" y="4990591"/>
            <a:ext cx="2559783" cy="1410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649" y="4990591"/>
            <a:ext cx="2466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mixed numbers have been multiplied by the same integer.</a:t>
            </a:r>
          </a:p>
          <a:p>
            <a:endParaRPr lang="en-GB" dirty="0"/>
          </a:p>
          <a:p>
            <a:r>
              <a:rPr lang="en-GB" dirty="0"/>
              <a:t>What is the missing integer?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2385" b="17197"/>
          <a:stretch/>
        </p:blipFill>
        <p:spPr>
          <a:xfrm>
            <a:off x="8916391" y="4990591"/>
            <a:ext cx="2802410" cy="1737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66856" y="4990591"/>
            <a:ext cx="2466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is the odd one out?</a:t>
            </a:r>
          </a:p>
          <a:p>
            <a:endParaRPr lang="en-GB" dirty="0"/>
          </a:p>
          <a:p>
            <a:r>
              <a:rPr lang="en-GB" dirty="0"/>
              <a:t>Explain your reasoning.</a:t>
            </a:r>
          </a:p>
        </p:txBody>
      </p:sp>
    </p:spTree>
    <p:extLst>
      <p:ext uri="{BB962C8B-B14F-4D97-AF65-F5344CB8AC3E}">
        <p14:creationId xmlns:p14="http://schemas.microsoft.com/office/powerpoint/2010/main" val="414046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532" t="22157" r="11983" b="24292"/>
          <a:stretch/>
        </p:blipFill>
        <p:spPr>
          <a:xfrm>
            <a:off x="1158915" y="4261805"/>
            <a:ext cx="2559783" cy="1410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77337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0.068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14.07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9041522"/>
                  </p:ext>
                </p:extLst>
              </p:nvPr>
            </p:nvGraphicFramePr>
            <p:xfrm>
              <a:off x="177337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0.068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20%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14.07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06250" r="-246" b="-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45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33672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8.2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28.305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976585"/>
                  </p:ext>
                </p:extLst>
              </p:nvPr>
            </p:nvGraphicFramePr>
            <p:xfrm>
              <a:off x="6062750" y="378461"/>
              <a:ext cx="5378336" cy="33672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67" t="-7031" r="-246" b="-3539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8.2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3811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67" t="-174803" r="-246" b="-1897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67" t="-272656" r="-246" b="-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28.305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188" y="4474539"/>
            <a:ext cx="314325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188" y="5280082"/>
            <a:ext cx="314325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11794" b="12448"/>
          <a:stretch/>
        </p:blipFill>
        <p:spPr>
          <a:xfrm>
            <a:off x="8627518" y="4215459"/>
            <a:ext cx="3192391" cy="2129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04857" y="4474539"/>
                <a:ext cx="2312126" cy="186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C is the odd one out because it is the only incorrect answer.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The correct answer is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34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57" y="4474539"/>
                <a:ext cx="2312126" cy="1869486"/>
              </a:xfrm>
              <a:prstGeom prst="rect">
                <a:avLst/>
              </a:prstGeom>
              <a:blipFill>
                <a:blip r:embed="rId7"/>
                <a:stretch>
                  <a:fillRect l="-2375" t="-1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68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649" y="1560317"/>
          <a:ext cx="537833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873 + 19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 x 12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72 ÷ 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625632"/>
              <a:ext cx="5378336" cy="24928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1392 x 6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30 x 70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88,084 + 8484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9999 + 30 =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3=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403449"/>
                  </p:ext>
                </p:extLst>
              </p:nvPr>
            </p:nvGraphicFramePr>
            <p:xfrm>
              <a:off x="6145877" y="1625632"/>
              <a:ext cx="5378336" cy="24928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1392 x 6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30 x 70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88,084 + 8484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9999 + 30 =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5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82569" r="-246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</a:t>
            </a:r>
          </a:p>
          <a:p>
            <a:pPr algn="ctr"/>
            <a:r>
              <a:rPr lang="en-GB" b="1" i="1" u="sng" dirty="0"/>
              <a:t>Week 2</a:t>
            </a:r>
          </a:p>
          <a:p>
            <a:pPr algn="ctr"/>
            <a:r>
              <a:rPr lang="en-GB" b="1" i="1" u="sng" dirty="0"/>
              <a:t>Session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7" y="2954516"/>
            <a:ext cx="1125943" cy="73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" y="3796334"/>
            <a:ext cx="1005840" cy="67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756" t="18224" r="41865"/>
          <a:stretch/>
        </p:blipFill>
        <p:spPr>
          <a:xfrm>
            <a:off x="3396344" y="4451746"/>
            <a:ext cx="2401939" cy="24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56" y="4610583"/>
            <a:ext cx="3353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are two thermometers.  One shows the temperature inside, the other shows the temperature outside.  What is the temperature on the outside thermometer when the temperature outside is 23⁰C lower than the temperature inside?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107" y="4347243"/>
            <a:ext cx="5395741" cy="23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6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337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8352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96,568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10,029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539407"/>
                  </p:ext>
                </p:extLst>
              </p:nvPr>
            </p:nvGraphicFramePr>
            <p:xfrm>
              <a:off x="6062750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8352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2100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96,568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10,029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72656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29692" y="4001979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-5⁰C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2001" y="4186645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625ml or 0.625l</a:t>
            </a:r>
          </a:p>
        </p:txBody>
      </p:sp>
    </p:spTree>
    <p:extLst>
      <p:ext uri="{BB962C8B-B14F-4D97-AF65-F5344CB8AC3E}">
        <p14:creationId xmlns:p14="http://schemas.microsoft.com/office/powerpoint/2010/main" val="128731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086" y="1589517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 x 4 x 3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810 ÷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97 ÷ 10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144 ÷ 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12379" y="1532059"/>
          <a:ext cx="5633258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50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5180508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785 ÷ 5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180 ÷ 2 =          x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654 x 18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168 ÷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 </a:t>
            </a:r>
          </a:p>
          <a:p>
            <a:pPr algn="ctr"/>
            <a:r>
              <a:rPr lang="en-GB" b="1" i="1" u="sng" dirty="0"/>
              <a:t>Week 3</a:t>
            </a:r>
          </a:p>
          <a:p>
            <a:pPr algn="ctr"/>
            <a:r>
              <a:rPr lang="en-GB" b="1" i="1" u="sng" dirty="0"/>
              <a:t>Session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6" y="1570467"/>
            <a:ext cx="872144" cy="662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947" y="1527571"/>
            <a:ext cx="933753" cy="705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81950" y="28956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529" y="4158820"/>
            <a:ext cx="2382406" cy="2699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732" y="4245785"/>
            <a:ext cx="3159799" cy="25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337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23066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2750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122,189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11,772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49" y="3231424"/>
            <a:ext cx="2622641" cy="3436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496" y="3970020"/>
            <a:ext cx="3687128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3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77337" y="1279845"/>
              <a:ext cx="5378336" cy="28888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5.8 x 1000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6.9 + 6.15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3=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0.8 x 10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9573994"/>
                  </p:ext>
                </p:extLst>
              </p:nvPr>
            </p:nvGraphicFramePr>
            <p:xfrm>
              <a:off x="177337" y="1279845"/>
              <a:ext cx="5378336" cy="28888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 smtClean="0"/>
                            <a:t>5.8 x 1000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6.9 + 6.15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62727" r="-246" b="-2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70306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62727" r="-246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0.8 x 10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865842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865842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279845"/>
              <a:ext cx="5378336" cy="33265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6=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4=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025035"/>
                  </p:ext>
                </p:extLst>
              </p:nvPr>
            </p:nvGraphicFramePr>
            <p:xfrm>
              <a:off x="6145877" y="1279845"/>
              <a:ext cx="5378336" cy="33265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70306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8182" r="-246" b="-4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09174" r="-246" b="-305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07273" r="-246" b="-20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310092" r="-246" b="-10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410092" r="-246" b="-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975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</a:t>
            </a:r>
          </a:p>
          <a:p>
            <a:pPr algn="ctr"/>
            <a:r>
              <a:rPr lang="en-GB" b="1" i="1" u="sng" dirty="0"/>
              <a:t>Week 3</a:t>
            </a:r>
          </a:p>
          <a:p>
            <a:pPr algn="ctr"/>
            <a:r>
              <a:rPr lang="en-GB" b="1" i="1" u="sng" dirty="0"/>
              <a:t>Session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84" y="4417728"/>
            <a:ext cx="4088339" cy="2440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432" y="4115752"/>
            <a:ext cx="3423250" cy="27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4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77337" y="378461"/>
              <a:ext cx="5378336" cy="31116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5800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13.05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520559"/>
                  </p:ext>
                </p:extLst>
              </p:nvPr>
            </p:nvGraphicFramePr>
            <p:xfrm>
              <a:off x="177337" y="378461"/>
              <a:ext cx="5378336" cy="31116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/>
                            <a:t>5800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13.05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39844" r="-246" b="-1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39844" r="-246" b="-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37231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𝑒𝑞𝑢𝑖𝑎𝑣𝑙𝑒𝑛𝑡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9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9881583"/>
                  </p:ext>
                </p:extLst>
              </p:nvPr>
            </p:nvGraphicFramePr>
            <p:xfrm>
              <a:off x="6062750" y="378461"/>
              <a:ext cx="5378336" cy="37231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622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7087" r="-246" b="-382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611188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34653" r="-246" b="-381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86614" r="-246" b="-2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84375" r="-246" b="-1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384375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68" y="4312238"/>
            <a:ext cx="5277873" cy="180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184" y="4593702"/>
            <a:ext cx="4797062" cy="11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85649" y="1782388"/>
              <a:ext cx="5378336" cy="2499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0.15 = ?%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2 x 5 x 3 =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8.6 + 5.6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962 ÷ 5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951596"/>
                  </p:ext>
                </p:extLst>
              </p:nvPr>
            </p:nvGraphicFramePr>
            <p:xfrm>
              <a:off x="185649" y="1782388"/>
              <a:ext cx="5378336" cy="2499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70306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4545" r="-246" b="-29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0.15 = ?%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2 x 5 x 3 =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8.6 + 5.6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5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962 ÷ 5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45877" y="1782388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760,000 – 80,000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360 ÷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4854 ÷ 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30,001 -         = 20,002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 </a:t>
            </a:r>
          </a:p>
          <a:p>
            <a:pPr algn="ctr"/>
            <a:r>
              <a:rPr lang="en-GB" b="1" i="1" u="sng" dirty="0"/>
              <a:t>Week 3</a:t>
            </a:r>
          </a:p>
          <a:p>
            <a:pPr algn="ctr"/>
            <a:r>
              <a:rPr lang="en-GB" b="1" i="1" u="sng" dirty="0"/>
              <a:t>Session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753350" y="3200400"/>
            <a:ext cx="438150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14" y="3619499"/>
            <a:ext cx="1388891" cy="703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4" y="4915134"/>
            <a:ext cx="5548313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706" y="4344161"/>
            <a:ext cx="4777014" cy="24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4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77337" y="378461"/>
              <a:ext cx="5378336" cy="33924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14.2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192 remainder 2 or equivalent</a:t>
                          </a:r>
                          <a:r>
                            <a:rPr lang="en-GB" sz="2800" baseline="0" dirty="0"/>
                            <a:t> 192.4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125835"/>
                  </p:ext>
                </p:extLst>
              </p:nvPr>
            </p:nvGraphicFramePr>
            <p:xfrm>
              <a:off x="177337" y="378461"/>
              <a:ext cx="5378336" cy="33924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89306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6122" r="-246" b="-298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15%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30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14.2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192 remainder 2 or equivalent</a:t>
                          </a:r>
                          <a:r>
                            <a:rPr lang="en-GB" sz="2800" baseline="0" dirty="0" smtClean="0"/>
                            <a:t> 192.4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2750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680,000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25,874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40971" y="4101737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£33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05" y="4624957"/>
            <a:ext cx="3933825" cy="111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9989" y="3444684"/>
            <a:ext cx="399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An answer showing that the cost of the four 25kg bags is £6.80 and the ten 10kg bags is £7.20…</a:t>
            </a:r>
          </a:p>
        </p:txBody>
      </p:sp>
    </p:spTree>
    <p:extLst>
      <p:ext uri="{BB962C8B-B14F-4D97-AF65-F5344CB8AC3E}">
        <p14:creationId xmlns:p14="http://schemas.microsoft.com/office/powerpoint/2010/main" val="114588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649" y="1782388"/>
          <a:ext cx="5378336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42 x 1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123 x 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 x              =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48 ÷ 4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45877" y="1782388"/>
          <a:ext cx="5378336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723882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 x 60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240 ÷ 3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70 x 80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781793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</a:t>
            </a:r>
          </a:p>
          <a:p>
            <a:pPr algn="ctr"/>
            <a:r>
              <a:rPr lang="en-GB" b="1" i="1" u="sng" dirty="0"/>
              <a:t>Week 1</a:t>
            </a:r>
          </a:p>
          <a:p>
            <a:pPr algn="ctr"/>
            <a:r>
              <a:rPr lang="en-GB" b="1" i="1" u="sng" dirty="0"/>
              <a:t>Session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36" y="3613461"/>
            <a:ext cx="701041" cy="3107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6" y="1794510"/>
            <a:ext cx="873414" cy="632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18" y="1651468"/>
            <a:ext cx="998393" cy="798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471" t="16256"/>
          <a:stretch/>
        </p:blipFill>
        <p:spPr>
          <a:xfrm>
            <a:off x="6896100" y="3943349"/>
            <a:ext cx="832471" cy="647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493" y="4446270"/>
            <a:ext cx="3406673" cy="24716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V="1">
            <a:off x="1290493" y="4472226"/>
            <a:ext cx="276695" cy="1814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911" y="4738948"/>
            <a:ext cx="2964010" cy="20997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V="1">
            <a:off x="7599911" y="4738948"/>
            <a:ext cx="276695" cy="1814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28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649" y="1782388"/>
          <a:ext cx="53783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60 x 5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87</a:t>
                      </a:r>
                      <a:r>
                        <a:rPr lang="en-GB" sz="2400" baseline="0" dirty="0"/>
                        <a:t> x 8 =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6³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97 x 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85 ÷ 100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45877" y="1508525"/>
          <a:ext cx="53783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4321 x 32</a:t>
                      </a:r>
                      <a:r>
                        <a:rPr lang="en-GB" sz="2400" baseline="0" dirty="0"/>
                        <a:t> =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252 ÷7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612 x 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2196 x 65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3³ + 10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</a:t>
            </a:r>
          </a:p>
          <a:p>
            <a:pPr algn="ctr"/>
            <a:r>
              <a:rPr lang="en-GB" b="1" i="1" u="sng" dirty="0"/>
              <a:t>Week 4</a:t>
            </a:r>
          </a:p>
          <a:p>
            <a:pPr algn="ctr"/>
            <a:r>
              <a:rPr lang="en-GB" b="1" i="1" u="sng" dirty="0"/>
              <a:t>Session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18" y="4178913"/>
            <a:ext cx="2813809" cy="2527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03" y="4178913"/>
            <a:ext cx="3100683" cy="22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84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337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679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2750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138,272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142,740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3" y="4173990"/>
            <a:ext cx="4572000" cy="60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80" y="4335914"/>
            <a:ext cx="29622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85649" y="1782388"/>
              <a:ext cx="5378336" cy="27367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81 – 3.5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12.1 x 100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45.8 + 84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1.82 x 1000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0425663"/>
                  </p:ext>
                </p:extLst>
              </p:nvPr>
            </p:nvGraphicFramePr>
            <p:xfrm>
              <a:off x="185649" y="1782388"/>
              <a:ext cx="5378336" cy="27367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81 – 3.5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12.1 x 100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45.8 + 84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43119" r="-246" b="-103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1.82 x 1000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782388"/>
              <a:ext cx="5378336" cy="300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¾ - ½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0.09 x 10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40.36 – 10.2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2= 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113495"/>
                  </p:ext>
                </p:extLst>
              </p:nvPr>
            </p:nvGraphicFramePr>
            <p:xfrm>
              <a:off x="6145877" y="1782388"/>
              <a:ext cx="5378336" cy="300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70306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8182" r="-246" b="-35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¾ - ½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0.09 x 10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40.36 – 10.2 =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92969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975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</a:t>
            </a:r>
          </a:p>
          <a:p>
            <a:pPr algn="ctr"/>
            <a:r>
              <a:rPr lang="en-GB" b="1" i="1" u="sng" dirty="0"/>
              <a:t>Week 4</a:t>
            </a:r>
          </a:p>
          <a:p>
            <a:pPr algn="ctr"/>
            <a:r>
              <a:rPr lang="en-GB" b="1" i="1" u="sng" dirty="0"/>
              <a:t>Session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038" y="4506400"/>
            <a:ext cx="2803457" cy="235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633" y="4216481"/>
            <a:ext cx="3098049" cy="25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4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77337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77.5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1210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129.8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1820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380165"/>
                  </p:ext>
                </p:extLst>
              </p:nvPr>
            </p:nvGraphicFramePr>
            <p:xfrm>
              <a:off x="177337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77.5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1210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129.8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06250" r="-246" b="-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1820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29951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¼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4508826"/>
                  </p:ext>
                </p:extLst>
              </p:nvPr>
            </p:nvGraphicFramePr>
            <p:xfrm>
              <a:off x="6062750" y="378461"/>
              <a:ext cx="5378336" cy="29951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62051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8257" r="-246" b="-353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¼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0.9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30.16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91406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" y="4207464"/>
            <a:ext cx="5002439" cy="1226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787" y="4226306"/>
            <a:ext cx="4729299" cy="12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85649" y="1782388"/>
              <a:ext cx="5378336" cy="26061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21125 – 9608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63=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75.3 ÷ 10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36.21 x 100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50 x 40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096871"/>
                  </p:ext>
                </p:extLst>
              </p:nvPr>
            </p:nvGraphicFramePr>
            <p:xfrm>
              <a:off x="185649" y="1782388"/>
              <a:ext cx="5378336" cy="26061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21125 – 9608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64844" r="-246" b="-1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75.3 ÷ 10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36.21 x 100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5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50 x 40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782388"/>
              <a:ext cx="5378336" cy="3162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7² + 1³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789,821 – 39,927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8=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  <a:p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8579903"/>
                  </p:ext>
                </p:extLst>
              </p:nvPr>
            </p:nvGraphicFramePr>
            <p:xfrm>
              <a:off x="6145877" y="1782388"/>
              <a:ext cx="5378336" cy="3162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7² + 1³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100" dirty="0" smtClean="0"/>
                        </a:p>
                        <a:p>
                          <a:endParaRPr lang="en-GB" sz="1100" dirty="0" smtClean="0"/>
                        </a:p>
                        <a:p>
                          <a:endParaRPr lang="en-GB" sz="1100" dirty="0" smtClean="0"/>
                        </a:p>
                        <a:p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789,821 – 39,927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60550" r="-246" b="-125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5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400" dirty="0" smtClean="0"/>
                        </a:p>
                        <a:p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</a:t>
            </a:r>
          </a:p>
          <a:p>
            <a:pPr algn="ctr"/>
            <a:r>
              <a:rPr lang="en-GB" b="1" i="1" u="sng" dirty="0"/>
              <a:t>Week 4</a:t>
            </a:r>
          </a:p>
          <a:p>
            <a:pPr algn="ctr"/>
            <a:r>
              <a:rPr lang="en-GB" b="1" i="1" u="sng" dirty="0"/>
              <a:t>Session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964" y="2262187"/>
            <a:ext cx="897947" cy="623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918" y="4207517"/>
            <a:ext cx="774545" cy="626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407" y="5580221"/>
            <a:ext cx="63846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53" y="4412945"/>
            <a:ext cx="4438584" cy="25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337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11517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749,894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5152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0724889"/>
                  </p:ext>
                </p:extLst>
              </p:nvPr>
            </p:nvGraphicFramePr>
            <p:xfrm>
              <a:off x="6062750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33.3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749,894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06250" r="-246" b="-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5152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0" y="4362994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91 children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81" y="4362994"/>
            <a:ext cx="2457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649" y="1782388"/>
          <a:ext cx="5378336" cy="2371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563 x 34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15496 ÷ 1000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814 x 63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74 ÷ 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542405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23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45877" y="1782388"/>
          <a:ext cx="53783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 x 5 x 3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643 x</a:t>
                      </a:r>
                      <a:r>
                        <a:rPr lang="en-GB" sz="2400" baseline="0" dirty="0"/>
                        <a:t> 57 =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192 ÷6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8432 x 32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6² - 16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 </a:t>
            </a:r>
          </a:p>
          <a:p>
            <a:pPr algn="ctr"/>
            <a:r>
              <a:rPr lang="en-GB" b="1" i="1" u="sng" dirty="0"/>
              <a:t>Week 5</a:t>
            </a:r>
          </a:p>
          <a:p>
            <a:pPr algn="ctr"/>
            <a:r>
              <a:rPr lang="en-GB" b="1" i="1" u="sng" dirty="0"/>
              <a:t>Session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41" y="4153592"/>
            <a:ext cx="3252135" cy="2704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89" y="4068388"/>
            <a:ext cx="3328149" cy="25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337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19142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15.496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51282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2750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36,651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269,824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7" y="3616036"/>
            <a:ext cx="5572125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12" y="3616036"/>
            <a:ext cx="4610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12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85649" y="1782388"/>
              <a:ext cx="5378336" cy="2885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9.7 – 3.4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18.3 – 6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4.2 + 3.6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6640619"/>
                  </p:ext>
                </p:extLst>
              </p:nvPr>
            </p:nvGraphicFramePr>
            <p:xfrm>
              <a:off x="185649" y="1782388"/>
              <a:ext cx="5378336" cy="2885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682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8182" r="-246" b="-35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09174" r="-246" b="-260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9.7 – 3.4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18.3 – 6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4.2 + 3.6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782388"/>
              <a:ext cx="5378336" cy="30262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5=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3=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3.8 + 7.2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         =</a:t>
                          </a:r>
                          <a:r>
                            <a:rPr lang="en-GB" sz="2400" baseline="0" dirty="0"/>
                            <a:t> 9.7 – 6.8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555739"/>
                  </p:ext>
                </p:extLst>
              </p:nvPr>
            </p:nvGraphicFramePr>
            <p:xfrm>
              <a:off x="6145877" y="1782388"/>
              <a:ext cx="5378336" cy="30262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6294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8257" r="-246" b="-360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08257" r="-246" b="-260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3.8 + 7.2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         =</a:t>
                          </a:r>
                          <a:r>
                            <a:rPr lang="en-GB" sz="2400" baseline="0" dirty="0" smtClean="0"/>
                            <a:t> 9.7 – 6.8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364220" r="-246" b="-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975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 </a:t>
            </a:r>
          </a:p>
          <a:p>
            <a:pPr algn="ctr"/>
            <a:r>
              <a:rPr lang="en-GB" b="1" i="1" u="sng" dirty="0"/>
              <a:t>Week 5</a:t>
            </a:r>
          </a:p>
          <a:p>
            <a:pPr algn="ctr"/>
            <a:r>
              <a:rPr lang="en-GB" b="1" i="1" u="sng" dirty="0"/>
              <a:t>Session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686550" y="3676650"/>
            <a:ext cx="438150" cy="3619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297" y="4576812"/>
            <a:ext cx="2779599" cy="2281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599" y="4800357"/>
            <a:ext cx="2266012" cy="20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4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77337" y="378461"/>
              <a:ext cx="5378336" cy="31069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6.3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12.3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7.8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068755"/>
                  </p:ext>
                </p:extLst>
              </p:nvPr>
            </p:nvGraphicFramePr>
            <p:xfrm>
              <a:off x="177337" y="378461"/>
              <a:ext cx="5378336" cy="31069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622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087" r="-246" b="-324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06250" r="-246" b="-2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6.3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12.3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7.8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33707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6171684"/>
                  </p:ext>
                </p:extLst>
              </p:nvPr>
            </p:nvGraphicFramePr>
            <p:xfrm>
              <a:off x="6062750" y="378461"/>
              <a:ext cx="5378336" cy="33707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730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7031" r="-246" b="-3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07031" r="-246" b="-2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2.9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339844" r="-24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80" y="4589281"/>
            <a:ext cx="4895850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577" y="4589281"/>
            <a:ext cx="5553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337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1047.2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2750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153,178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5452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8" y="3153047"/>
            <a:ext cx="4974235" cy="36089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581438" y="3179002"/>
            <a:ext cx="404015" cy="2257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34" y="4407379"/>
            <a:ext cx="1990537" cy="1057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55" y="4447504"/>
            <a:ext cx="962025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832" y="5996300"/>
            <a:ext cx="962025" cy="49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832" y="5564864"/>
            <a:ext cx="962025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3486"/>
          <a:stretch/>
        </p:blipFill>
        <p:spPr>
          <a:xfrm>
            <a:off x="3749731" y="5826034"/>
            <a:ext cx="1209675" cy="53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274" y="4930422"/>
            <a:ext cx="962025" cy="495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262" y="3166110"/>
            <a:ext cx="4959543" cy="35133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V="1">
            <a:off x="6222263" y="3153046"/>
            <a:ext cx="462981" cy="295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6945033" y="4545873"/>
            <a:ext cx="1153556" cy="879849"/>
            <a:chOff x="6945033" y="4545873"/>
            <a:chExt cx="1153556" cy="8798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6955339" y="4818370"/>
              <a:ext cx="1143250" cy="60735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b="51900"/>
            <a:stretch/>
          </p:blipFill>
          <p:spPr>
            <a:xfrm flipV="1">
              <a:off x="6945033" y="4545873"/>
              <a:ext cx="1143250" cy="29213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108896" y="4519749"/>
            <a:ext cx="598893" cy="905973"/>
            <a:chOff x="6638677" y="4519749"/>
            <a:chExt cx="598893" cy="90597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-1" t="3146" r="49968" b="2219"/>
            <a:stretch/>
          </p:blipFill>
          <p:spPr>
            <a:xfrm flipV="1">
              <a:off x="6638677" y="4850955"/>
              <a:ext cx="571994" cy="57476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r="47682" b="47599"/>
            <a:stretch/>
          </p:blipFill>
          <p:spPr>
            <a:xfrm flipV="1">
              <a:off x="6639451" y="4519749"/>
              <a:ext cx="598119" cy="318255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903" y="4486285"/>
            <a:ext cx="705303" cy="3631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903" y="5014945"/>
            <a:ext cx="705303" cy="3631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622" y="4486285"/>
            <a:ext cx="705303" cy="3631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109" y="5515155"/>
            <a:ext cx="504077" cy="259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339" y="5793072"/>
            <a:ext cx="504077" cy="2595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186" y="5508318"/>
            <a:ext cx="504077" cy="2595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416" y="5786235"/>
            <a:ext cx="504077" cy="2595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798" y="5492808"/>
            <a:ext cx="504077" cy="2595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028" y="5770725"/>
            <a:ext cx="504077" cy="2595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471" y="6126261"/>
            <a:ext cx="1484404" cy="3044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t="13486"/>
          <a:stretch/>
        </p:blipFill>
        <p:spPr>
          <a:xfrm>
            <a:off x="9145465" y="5622570"/>
            <a:ext cx="888158" cy="3932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t="13486"/>
          <a:stretch/>
        </p:blipFill>
        <p:spPr>
          <a:xfrm>
            <a:off x="9128570" y="6037487"/>
            <a:ext cx="888158" cy="3932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t="13486"/>
          <a:stretch/>
        </p:blipFill>
        <p:spPr>
          <a:xfrm>
            <a:off x="9970310" y="5812514"/>
            <a:ext cx="888158" cy="3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7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85649" y="1782388"/>
              <a:ext cx="5378336" cy="36579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  <a:p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308= 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0.6= 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  <a:p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3³ +</a:t>
                          </a:r>
                          <a:r>
                            <a:rPr lang="en-GB" sz="2400" baseline="0" dirty="0"/>
                            <a:t> 5²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521388"/>
                  </p:ext>
                </p:extLst>
              </p:nvPr>
            </p:nvGraphicFramePr>
            <p:xfrm>
              <a:off x="185649" y="1782388"/>
              <a:ext cx="5378336" cy="36579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400" dirty="0" smtClean="0"/>
                        </a:p>
                        <a:p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09375" r="-246" b="-2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09375" r="-246" b="-1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400" dirty="0" smtClean="0"/>
                        </a:p>
                        <a:p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5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3³ +</a:t>
                          </a:r>
                          <a:r>
                            <a:rPr lang="en-GB" sz="2400" baseline="0" dirty="0" smtClean="0"/>
                            <a:t> 5²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782388"/>
              <a:ext cx="5378336" cy="24928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10.5</a:t>
                          </a:r>
                          <a:r>
                            <a:rPr lang="en-GB" sz="2400" baseline="0" dirty="0"/>
                            <a:t> ÷ 7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1500 ÷ 50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1² + 8² - 3²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45.00 – 3.542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814881"/>
                  </p:ext>
                </p:extLst>
              </p:nvPr>
            </p:nvGraphicFramePr>
            <p:xfrm>
              <a:off x="6145877" y="1782388"/>
              <a:ext cx="5378336" cy="24928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4587" r="-246" b="-2963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10.5</a:t>
                          </a:r>
                          <a:r>
                            <a:rPr lang="en-GB" sz="2400" baseline="0" dirty="0" smtClean="0"/>
                            <a:t> ÷ 7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1500 ÷ 50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1² + 8² - 3²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5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45.00 – 3.542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/>
              <a:t>Summer 1 - Blue </a:t>
            </a:r>
            <a:endParaRPr lang="en-GB" b="1" i="1" u="sng" dirty="0"/>
          </a:p>
          <a:p>
            <a:pPr algn="ctr"/>
            <a:r>
              <a:rPr lang="en-GB" b="1" i="1" u="sng" dirty="0"/>
              <a:t>Week 5</a:t>
            </a:r>
          </a:p>
          <a:p>
            <a:pPr algn="ctr"/>
            <a:r>
              <a:rPr lang="en-GB" b="1" i="1" u="sng" dirty="0"/>
              <a:t>Session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62" y="1744288"/>
            <a:ext cx="1148808" cy="833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61" y="4238624"/>
            <a:ext cx="827171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830" y="4490899"/>
            <a:ext cx="5920244" cy="24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2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77337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7581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2604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008699"/>
                  </p:ext>
                </p:extLst>
              </p:nvPr>
            </p:nvGraphicFramePr>
            <p:xfrm>
              <a:off x="177337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7581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77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39844" r="-246" b="-155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2604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52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2849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41.458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54908"/>
                  </p:ext>
                </p:extLst>
              </p:nvPr>
            </p:nvGraphicFramePr>
            <p:xfrm>
              <a:off x="6062750" y="378461"/>
              <a:ext cx="5378336" cy="2849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724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7031" r="-246" b="-2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1.5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56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41.458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412" y="4106771"/>
            <a:ext cx="38766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621778" y="1044458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77337" y="1365674"/>
              <a:ext cx="5378336" cy="36398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3=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96= 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7.5 – 1.9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491698"/>
                  </p:ext>
                </p:extLst>
              </p:nvPr>
            </p:nvGraphicFramePr>
            <p:xfrm>
              <a:off x="177337" y="1365674"/>
              <a:ext cx="5378336" cy="36398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031" r="-246" b="-3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06202" r="-246" b="-2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07813" r="-246" b="-1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307813" r="-246" b="-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7.5 – 1.9 = </a:t>
                          </a:r>
                          <a:endParaRPr lang="en-GB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457497" y="896013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896013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305764"/>
              <a:ext cx="5378336" cy="32940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3=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9= 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5.59 x 7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6804845"/>
                  </p:ext>
                </p:extLst>
              </p:nvPr>
            </p:nvGraphicFramePr>
            <p:xfrm>
              <a:off x="6145877" y="1305764"/>
              <a:ext cx="5378336" cy="32940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70306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8182" r="-246" b="-4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09174" r="-246" b="-3220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09174" r="-246" b="-2220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63281" r="-246" b="-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5.59 x 7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774274" y="120564"/>
            <a:ext cx="3975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</a:t>
            </a:r>
          </a:p>
          <a:p>
            <a:pPr algn="ctr"/>
            <a:r>
              <a:rPr lang="en-GB" b="1" i="1" u="sng" dirty="0"/>
              <a:t>Week 1</a:t>
            </a:r>
          </a:p>
          <a:p>
            <a:pPr algn="ctr"/>
            <a:r>
              <a:rPr lang="en-GB" b="1" i="1" u="sng" dirty="0"/>
              <a:t>Session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962" b="16819"/>
          <a:stretch/>
        </p:blipFill>
        <p:spPr>
          <a:xfrm>
            <a:off x="2805420" y="5105888"/>
            <a:ext cx="1937708" cy="167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37" y="5327339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is the odd one out?</a:t>
            </a:r>
          </a:p>
          <a:p>
            <a:r>
              <a:rPr lang="en-GB" dirty="0"/>
              <a:t>Explain your reasoning.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2192"/>
          <a:stretch/>
        </p:blipFill>
        <p:spPr>
          <a:xfrm>
            <a:off x="8092974" y="4599827"/>
            <a:ext cx="3431239" cy="22177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62055" y="5105888"/>
            <a:ext cx="259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digit cards to complete the calculation:</a:t>
            </a:r>
          </a:p>
        </p:txBody>
      </p:sp>
    </p:spTree>
    <p:extLst>
      <p:ext uri="{BB962C8B-B14F-4D97-AF65-F5344CB8AC3E}">
        <p14:creationId xmlns:p14="http://schemas.microsoft.com/office/powerpoint/2010/main" val="9703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77337" y="378461"/>
              <a:ext cx="5378336" cy="33696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8898994"/>
                  </p:ext>
                </p:extLst>
              </p:nvPr>
            </p:nvGraphicFramePr>
            <p:xfrm>
              <a:off x="177337" y="378461"/>
              <a:ext cx="5378336" cy="33696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031" r="-246" b="-35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107874" r="-246" b="-2574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206250" r="-246" b="-155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16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5.6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363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39.13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481940"/>
                  </p:ext>
                </p:extLst>
              </p:nvPr>
            </p:nvGraphicFramePr>
            <p:xfrm>
              <a:off x="6062750" y="378461"/>
              <a:ext cx="5378336" cy="363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622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7087" r="-246" b="-3921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106250" r="-246" b="-2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206250" r="-246" b="-1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67" t="-306250" r="-246" b="-89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39.13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4607" b="16485"/>
          <a:stretch/>
        </p:blipFill>
        <p:spPr>
          <a:xfrm>
            <a:off x="0" y="4114801"/>
            <a:ext cx="2867223" cy="2460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23149" y="4467497"/>
                <a:ext cx="2726489" cy="1432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B is the odd one out because it equals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>
                  <a:solidFill>
                    <a:srgbClr val="FF0000"/>
                  </a:solidFill>
                </a:endParaRP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A and C equal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149" y="4467497"/>
                <a:ext cx="2726489" cy="1432123"/>
              </a:xfrm>
              <a:prstGeom prst="rect">
                <a:avLst/>
              </a:prstGeom>
              <a:blipFill>
                <a:blip r:embed="rId5"/>
                <a:stretch>
                  <a:fillRect l="-2013" t="-2553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22192"/>
          <a:stretch/>
        </p:blipFill>
        <p:spPr>
          <a:xfrm>
            <a:off x="8092974" y="4599827"/>
            <a:ext cx="3431239" cy="2217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85617" t="10349" r="3918" b="22478"/>
          <a:stretch/>
        </p:blipFill>
        <p:spPr>
          <a:xfrm>
            <a:off x="11008763" y="6399440"/>
            <a:ext cx="248195" cy="3135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76022" t="12310" r="16954" b="15947"/>
          <a:stretch/>
        </p:blipFill>
        <p:spPr>
          <a:xfrm>
            <a:off x="11064240" y="5734594"/>
            <a:ext cx="166592" cy="3348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54590" t="9417" r="29988" b="26210"/>
          <a:stretch/>
        </p:blipFill>
        <p:spPr>
          <a:xfrm>
            <a:off x="9813906" y="6331103"/>
            <a:ext cx="365760" cy="3004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41555" t="10350" r="49685" b="27049"/>
          <a:stretch/>
        </p:blipFill>
        <p:spPr>
          <a:xfrm>
            <a:off x="9380380" y="6030249"/>
            <a:ext cx="207757" cy="2921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23563" t="19678" r="62117" b="24345"/>
          <a:stretch/>
        </p:blipFill>
        <p:spPr>
          <a:xfrm>
            <a:off x="8582100" y="5768991"/>
            <a:ext cx="339635" cy="2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649" y="1782388"/>
          <a:ext cx="53783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87</a:t>
                      </a:r>
                      <a:r>
                        <a:rPr lang="en-GB" sz="2400" baseline="0" dirty="0"/>
                        <a:t> x 0 =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76.4 – 1.95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6050 – 1000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394 + 8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805 ÷ 1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145877" y="1782388"/>
              <a:ext cx="5378336" cy="26300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501,900 – 1000 – 1000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7</a:t>
                          </a:r>
                          <a:r>
                            <a:rPr lang="en-GB" sz="2400" baseline="0" dirty="0"/>
                            <a:t> x 40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210,000 + 450,000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450029"/>
                  </p:ext>
                </p:extLst>
              </p:nvPr>
            </p:nvGraphicFramePr>
            <p:xfrm>
              <a:off x="6145877" y="1782388"/>
              <a:ext cx="5378336" cy="26300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664083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1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339" r="-246" b="-3174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2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501,900 – 1000 – 1000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3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7</a:t>
                          </a:r>
                          <a:r>
                            <a:rPr lang="en-GB" sz="2400" baseline="0" dirty="0" smtClean="0"/>
                            <a:t> x 40 = 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4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5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210,000 + 450,000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 </a:t>
            </a:r>
          </a:p>
          <a:p>
            <a:pPr algn="ctr"/>
            <a:r>
              <a:rPr lang="en-GB" b="1" i="1" u="sng" dirty="0"/>
              <a:t>Week 1</a:t>
            </a:r>
          </a:p>
          <a:p>
            <a:pPr algn="ctr"/>
            <a:r>
              <a:rPr lang="en-GB" b="1" i="1" u="sng" dirty="0"/>
              <a:t>Session 3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066" y="3376612"/>
            <a:ext cx="1095376" cy="54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49" y="4193177"/>
            <a:ext cx="5531952" cy="2919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023" y="4412431"/>
            <a:ext cx="6161516" cy="24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337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74.45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6062750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𝑒𝑞𝑢𝑖𝑣𝑎𝑙𝑒𝑛𝑡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499,900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421,580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870,000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9550914"/>
                  </p:ext>
                </p:extLst>
              </p:nvPr>
            </p:nvGraphicFramePr>
            <p:xfrm>
              <a:off x="6062750" y="378461"/>
              <a:ext cx="5378336" cy="2851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7031" r="-246" b="-288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499,900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280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421,580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870,000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" y="3357970"/>
            <a:ext cx="4822566" cy="2768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83" y="3357970"/>
            <a:ext cx="5961017" cy="28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4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1" idx="2"/>
          </p:cNvCxnSpPr>
          <p:nvPr/>
        </p:nvCxnSpPr>
        <p:spPr>
          <a:xfrm>
            <a:off x="5752407" y="1031395"/>
            <a:ext cx="0" cy="5826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649" y="1782388"/>
          <a:ext cx="53783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 x 4 x 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  <a:r>
                        <a:rPr lang="en-GB" sz="2400" baseline="0" dirty="0"/>
                        <a:t>² =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86 ÷ 3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2074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300 x 60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6236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725" y="115823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Option 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45877" y="1782388"/>
          <a:ext cx="53783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2167 x 5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4200 ÷ 60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5058 ÷ 6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7²</a:t>
                      </a:r>
                      <a:r>
                        <a:rPr lang="en-GB" sz="2400" baseline="0" dirty="0"/>
                        <a:t> + 2³ =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1² + 7² - 4²</a:t>
                      </a:r>
                      <a:r>
                        <a:rPr lang="en-GB" sz="2400" baseline="0" dirty="0"/>
                        <a:t> =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4903" y="107501"/>
            <a:ext cx="36950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b="1" i="1" u="sng" dirty="0"/>
              <a:t>Summer 1 - Blue</a:t>
            </a:r>
          </a:p>
          <a:p>
            <a:pPr algn="ctr"/>
            <a:r>
              <a:rPr lang="en-GB" b="1" i="1" u="sng" dirty="0"/>
              <a:t>Week 2</a:t>
            </a:r>
          </a:p>
          <a:p>
            <a:pPr algn="ctr"/>
            <a:r>
              <a:rPr lang="en-GB" b="1" i="1" u="sng" dirty="0"/>
              <a:t>Session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70" y="4323205"/>
            <a:ext cx="3009284" cy="2409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42" y="4484454"/>
            <a:ext cx="2647206" cy="2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77337" y="378461"/>
              <a:ext cx="5378336" cy="3196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9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28 remainder 2 or equivalent </a:t>
                          </a:r>
                          <a:r>
                            <a:rPr lang="en-GB" sz="2800" dirty="0" err="1"/>
                            <a:t>e.g</a:t>
                          </a:r>
                          <a:r>
                            <a:rPr lang="en-GB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16592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18000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921232"/>
                  </p:ext>
                </p:extLst>
              </p:nvPr>
            </p:nvGraphicFramePr>
            <p:xfrm>
              <a:off x="177337" y="378461"/>
              <a:ext cx="5378336" cy="3196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2">
                      <a:extLst>
                        <a:ext uri="{9D8B030D-6E8A-4147-A177-3AD203B41FA5}">
                          <a16:colId xmlns:a16="http://schemas.microsoft.com/office/drawing/2014/main" val="2705817619"/>
                        </a:ext>
                      </a:extLst>
                    </a:gridCol>
                    <a:gridCol w="4946074">
                      <a:extLst>
                        <a:ext uri="{9D8B030D-6E8A-4147-A177-3AD203B41FA5}">
                          <a16:colId xmlns:a16="http://schemas.microsoft.com/office/drawing/2014/main" val="396119598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40 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8631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2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9 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8608783"/>
                      </a:ext>
                    </a:extLst>
                  </a:tr>
                  <a:tr h="1123696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3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67" t="-96757" r="-246" b="-107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845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4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16592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8892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5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18000</a:t>
                          </a:r>
                          <a:endParaRPr lang="en-GB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3039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2750" y="378461"/>
          <a:ext cx="53783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262">
                  <a:extLst>
                    <a:ext uri="{9D8B030D-6E8A-4147-A177-3AD203B41FA5}">
                      <a16:colId xmlns:a16="http://schemas.microsoft.com/office/drawing/2014/main" val="2705817619"/>
                    </a:ext>
                  </a:extLst>
                </a:gridCol>
                <a:gridCol w="4946074">
                  <a:extLst>
                    <a:ext uri="{9D8B030D-6E8A-4147-A177-3AD203B41FA5}">
                      <a16:colId xmlns:a16="http://schemas.microsoft.com/office/drawing/2014/main" val="396119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10,835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6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0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8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39589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27222" y="656705"/>
            <a:ext cx="41563" cy="5918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38" y="4522878"/>
            <a:ext cx="3924300" cy="79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43" y="4522878"/>
            <a:ext cx="40386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DF906848AFF48842990FB57454F14" ma:contentTypeVersion="12" ma:contentTypeDescription="Create a new document." ma:contentTypeScope="" ma:versionID="7ef6acb957f455bdff6aab14b57cea08">
  <xsd:schema xmlns:xsd="http://www.w3.org/2001/XMLSchema" xmlns:xs="http://www.w3.org/2001/XMLSchema" xmlns:p="http://schemas.microsoft.com/office/2006/metadata/properties" xmlns:ns2="4c271570-5863-4119-8b3a-f85f7217c2b8" xmlns:ns3="6a80f28e-707d-441a-aff9-7a6c7b9e77e1" targetNamespace="http://schemas.microsoft.com/office/2006/metadata/properties" ma:root="true" ma:fieldsID="c18e590601ab94908d81ea51e3e4628c" ns2:_="" ns3:_="">
    <xsd:import namespace="4c271570-5863-4119-8b3a-f85f7217c2b8"/>
    <xsd:import namespace="6a80f28e-707d-441a-aff9-7a6c7b9e7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71570-5863-4119-8b3a-f85f7217c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0f28e-707d-441a-aff9-7a6c7b9e77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80f28e-707d-441a-aff9-7a6c7b9e77e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FEF5780-126B-44F3-AEF9-EC8DC747F8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EDEBC3-E6EC-44AB-B05F-9E3D94177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71570-5863-4119-8b3a-f85f7217c2b8"/>
    <ds:schemaRef ds:uri="6a80f28e-707d-441a-aff9-7a6c7b9e7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B9415C-AD45-42D0-A2B0-704168F47071}">
  <ds:schemaRefs>
    <ds:schemaRef ds:uri="http://schemas.microsoft.com/office/2006/documentManagement/types"/>
    <ds:schemaRef ds:uri="http://schemas.openxmlformats.org/package/2006/metadata/core-properties"/>
    <ds:schemaRef ds:uri="081aa312-e90a-4422-ac22-509b3bfeb794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f57d51f5-c3d3-42b1-8413-6e51dcd9c3f3"/>
    <ds:schemaRef ds:uri="http://schemas.microsoft.com/office/2006/metadata/properties"/>
    <ds:schemaRef ds:uri="6a80f28e-707d-441a-aff9-7a6c7b9e77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1341</Words>
  <Application>Microsoft Office PowerPoint</Application>
  <PresentationFormat>Widescreen</PresentationFormat>
  <Paragraphs>709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Burnett</dc:creator>
  <cp:lastModifiedBy>Tracy Blacknell</cp:lastModifiedBy>
  <cp:revision>121</cp:revision>
  <dcterms:created xsi:type="dcterms:W3CDTF">2018-05-15T14:35:47Z</dcterms:created>
  <dcterms:modified xsi:type="dcterms:W3CDTF">2020-03-19T18:46:02Z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0x010100C9FDF906848AFF48842990FB57454F14</vt:lpwstr>
  </property>
  <property fmtid="{D5CDD505-2E9C-101B-9397-08002B2CF9AE}" pid="3" name="Order">
    <vt:r8>3101800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